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6" r:id="rId1"/>
    <p:sldMasterId id="2147483727" r:id="rId2"/>
  </p:sldMasterIdLst>
  <p:notesMasterIdLst>
    <p:notesMasterId r:id="rId14"/>
  </p:notesMasterIdLst>
  <p:handoutMasterIdLst>
    <p:handoutMasterId r:id="rId15"/>
  </p:handoutMasterIdLst>
  <p:sldIdLst>
    <p:sldId id="290" r:id="rId3"/>
    <p:sldId id="365" r:id="rId4"/>
    <p:sldId id="378" r:id="rId5"/>
    <p:sldId id="367" r:id="rId6"/>
    <p:sldId id="371" r:id="rId7"/>
    <p:sldId id="380" r:id="rId8"/>
    <p:sldId id="368" r:id="rId9"/>
    <p:sldId id="366" r:id="rId10"/>
    <p:sldId id="370" r:id="rId11"/>
    <p:sldId id="379" r:id="rId12"/>
    <p:sldId id="372" r:id="rId13"/>
  </p:sldIdLst>
  <p:sldSz cx="9144000" cy="6858000" type="screen4x3"/>
  <p:notesSz cx="6881813" cy="9296400"/>
  <p:defaultTextStyle>
    <a:defPPr>
      <a:defRPr lang="en-GB"/>
    </a:defPPr>
    <a:lvl1pPr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ércio Duvane" initials="DD [3]" lastIdx="1" clrIdx="6">
    <p:extLst/>
  </p:cmAuthor>
  <p:cmAuthor id="1" name="Wendy Prosser" initials="WP" lastIdx="9" clrIdx="0">
    <p:extLst/>
  </p:cmAuthor>
  <p:cmAuthor id="2" name="Ana Costache" initials="AC" lastIdx="16" clrIdx="1">
    <p:extLst/>
  </p:cmAuthor>
  <p:cmAuthor id="3" name="Anna" initials="A" lastIdx="1" clrIdx="2">
    <p:extLst/>
  </p:cmAuthor>
  <p:cmAuthor id="4" name="VillageReach - A. Coelho" initials="ACoelho" lastIdx="14" clrIdx="3">
    <p:extLst/>
  </p:cmAuthor>
  <p:cmAuthor id="5" name="Dércio Duvane" initials="DD" lastIdx="1" clrIdx="4">
    <p:extLst/>
  </p:cmAuthor>
  <p:cmAuthor id="6" name="Dércio Duvane" initials="DD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22E"/>
    <a:srgbClr val="777777"/>
    <a:srgbClr val="EDE7D5"/>
    <a:srgbClr val="FFFFFF"/>
    <a:srgbClr val="A49483"/>
    <a:srgbClr val="958D55"/>
    <a:srgbClr val="4D4D4D"/>
    <a:srgbClr val="3366FF"/>
    <a:srgbClr val="00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73801" autoAdjust="0"/>
  </p:normalViewPr>
  <p:slideViewPr>
    <p:cSldViewPr>
      <p:cViewPr varScale="1">
        <p:scale>
          <a:sx n="45" d="100"/>
          <a:sy n="45" d="100"/>
        </p:scale>
        <p:origin x="189" y="3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018" y="-78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na%20Costache\Dropbox%20(VillageReach)\1%20-%20ColdTrace%20Team\ColdTrace%20timelin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196872421663298E-2"/>
          <c:y val="5.0179278437652901E-2"/>
          <c:w val="0.93240049911793799"/>
          <c:h val="0.81380221540104103"/>
        </c:manualLayout>
      </c:layout>
      <c:barChart>
        <c:barDir val="col"/>
        <c:grouping val="clustered"/>
        <c:varyColors val="0"/>
        <c:ser>
          <c:idx val="1"/>
          <c:order val="1"/>
          <c:tx>
            <c:strRef>
              <c:f>Zambia!$D$19</c:f>
              <c:strCache>
                <c:ptCount val="1"/>
                <c:pt idx="0">
                  <c:v>POSITION</c:v>
                </c:pt>
              </c:strCache>
            </c:strRef>
          </c:tx>
          <c:spPr>
            <a:noFill/>
          </c:spPr>
          <c:invertIfNegative val="0"/>
          <c:dLbls>
            <c:dLbl>
              <c:idx val="0"/>
              <c:layout/>
              <c:tx>
                <c:rich>
                  <a:bodyPr vertOverflow="clip" horzOverflow="clip" wrap="square" lIns="38100" tIns="19050" rIns="38100" bIns="19050" anchor="ctr">
                    <a:noAutofit/>
                  </a:bodyPr>
                  <a:lstStyle/>
                  <a:p>
                    <a:pPr>
                      <a:defRPr sz="1400" b="0" cap="none" spc="10" baseline="0">
                        <a:solidFill>
                          <a:sysClr val="windowText" lastClr="000000"/>
                        </a:solidFill>
                        <a:latin typeface="Calibri Light" panose="020F0302020204030204" pitchFamily="34" charset="0"/>
                      </a:defRPr>
                    </a:pPr>
                    <a:fld id="{AAE51C96-77E4-4721-94B1-3405EB0D1959}" type="CATEGORYNAME">
                      <a:rPr lang="en-US" sz="1400" b="0" cap="none" baseline="0">
                        <a:solidFill>
                          <a:sysClr val="windowText" lastClr="000000"/>
                        </a:solidFill>
                      </a:rPr>
                      <a:pPr>
                        <a:defRPr sz="1400" b="0" cap="none" spc="10" baseline="0">
                          <a:solidFill>
                            <a:sysClr val="windowText" lastClr="000000"/>
                          </a:solidFill>
                          <a:latin typeface="Calibri Light" panose="020F0302020204030204" pitchFamily="34" charset="0"/>
                        </a:defRPr>
                      </a:pPr>
                      <a:t>[CATEGORY NAME]</a:t>
                    </a:fld>
                    <a:endParaRPr lang="en-US"/>
                  </a:p>
                </c:rich>
              </c:tx>
              <c:spPr>
                <a:noFill/>
                <a:ln>
                  <a:noFill/>
                </a:ln>
                <a:effectLst/>
              </c:sp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0-3A69-40B7-A009-DF9FF6AD85CC}"/>
                </c:ext>
              </c:extLst>
            </c:dLbl>
            <c:dLbl>
              <c:idx val="1"/>
              <c:layout>
                <c:manualLayout>
                  <c:x val="4.7524826411165198E-3"/>
                  <c:y val="1.7679063174889601E-2"/>
                </c:manualLayout>
              </c:layout>
              <c:spPr>
                <a:noFill/>
                <a:ln>
                  <a:noFill/>
                </a:ln>
                <a:effectLst/>
              </c:spPr>
              <c:txPr>
                <a:bodyPr vertOverflow="clip" horzOverflow="clip" wrap="square" lIns="38100" tIns="19050" rIns="38100" bIns="19050" anchor="ctr">
                  <a:noAutofit/>
                </a:bodyPr>
                <a:lstStyle/>
                <a:p>
                  <a:pPr>
                    <a:defRPr sz="1400" b="0" cap="none" spc="10" baseline="0">
                      <a:solidFill>
                        <a:sysClr val="windowText" lastClr="000000"/>
                      </a:solidFill>
                      <a:latin typeface="Calibri Light" panose="020F030202020403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4559367219333"/>
                      <c:h val="0.259141748503741"/>
                    </c:manualLayout>
                  </c15:layout>
                </c:ext>
                <c:ext xmlns:c16="http://schemas.microsoft.com/office/drawing/2014/chart" uri="{C3380CC4-5D6E-409C-BE32-E72D297353CC}">
                  <c16:uniqueId val="{00000001-3A69-40B7-A009-DF9FF6AD85CC}"/>
                </c:ext>
              </c:extLst>
            </c:dLbl>
            <c:dLbl>
              <c:idx val="2"/>
              <c:layout>
                <c:manualLayout>
                  <c:x val="1.38888888888889E-3"/>
                  <c:y val="2.2598870056497199E-2"/>
                </c:manualLayout>
              </c:layout>
              <c:spPr>
                <a:noFill/>
                <a:ln>
                  <a:noFill/>
                </a:ln>
                <a:effectLst/>
              </c:spPr>
              <c:txPr>
                <a:bodyPr vertOverflow="clip" horzOverflow="clip" wrap="square" lIns="38100" tIns="19050" rIns="38100" bIns="19050" anchor="ctr">
                  <a:noAutofit/>
                </a:bodyPr>
                <a:lstStyle/>
                <a:p>
                  <a:pPr>
                    <a:defRPr sz="1400" b="0" cap="none" spc="10" baseline="0">
                      <a:solidFill>
                        <a:sysClr val="windowText" lastClr="000000"/>
                      </a:solidFill>
                      <a:latin typeface="Calibri Light" panose="020F030202020403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B37E-42D4-9ED5-453CD35B1236}"/>
                </c:ext>
              </c:extLst>
            </c:dLbl>
            <c:dLbl>
              <c:idx val="3"/>
              <c:spPr>
                <a:noFill/>
                <a:ln>
                  <a:noFill/>
                </a:ln>
                <a:effectLst/>
              </c:spPr>
              <c:txPr>
                <a:bodyPr vertOverflow="clip" horzOverflow="clip" wrap="square" lIns="38100" tIns="19050" rIns="38100" bIns="19050" anchor="ctr">
                  <a:noAutofit/>
                </a:bodyPr>
                <a:lstStyle/>
                <a:p>
                  <a:pPr>
                    <a:defRPr sz="1400" b="0" cap="none" spc="10" baseline="0">
                      <a:solidFill>
                        <a:sysClr val="windowText" lastClr="000000"/>
                      </a:solidFill>
                      <a:latin typeface="Calibri Light" panose="020F030202020403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7E-42D4-9ED5-453CD35B1236}"/>
                </c:ext>
              </c:extLst>
            </c:dLbl>
            <c:dLbl>
              <c:idx val="4"/>
              <c:layout>
                <c:manualLayout>
                  <c:x val="1.8350237999911027E-2"/>
                  <c:y val="0.10998123493276456"/>
                </c:manualLayout>
              </c:layout>
              <c:spPr>
                <a:noFill/>
                <a:ln>
                  <a:noFill/>
                </a:ln>
                <a:effectLst/>
              </c:spPr>
              <c:txPr>
                <a:bodyPr vertOverflow="clip" horzOverflow="clip" wrap="square" lIns="38100" tIns="19050" rIns="38100" bIns="19050" anchor="ctr">
                  <a:noAutofit/>
                </a:bodyPr>
                <a:lstStyle/>
                <a:p>
                  <a:pPr>
                    <a:defRPr sz="1400" b="0" cap="none" spc="10" baseline="0">
                      <a:solidFill>
                        <a:sysClr val="windowText" lastClr="000000"/>
                      </a:solidFill>
                      <a:latin typeface="Calibri Light" panose="020F030202020403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3A69-40B7-A009-DF9FF6AD85CC}"/>
                </c:ext>
              </c:extLst>
            </c:dLbl>
            <c:dLbl>
              <c:idx val="5"/>
              <c:layout>
                <c:manualLayout>
                  <c:x val="3.5310734463276837E-2"/>
                  <c:y val="1.1224130643577952E-2"/>
                </c:manualLayout>
              </c:layout>
              <c:tx>
                <c:rich>
                  <a:bodyPr vertOverflow="clip" horzOverflow="clip" wrap="square" lIns="38100" tIns="19050" rIns="38100" bIns="19050" anchor="ctr">
                    <a:noAutofit/>
                  </a:bodyPr>
                  <a:lstStyle/>
                  <a:p>
                    <a:pPr>
                      <a:defRPr sz="1400" b="0" cap="none" spc="10" baseline="0">
                        <a:solidFill>
                          <a:sysClr val="windowText" lastClr="000000"/>
                        </a:solidFill>
                        <a:latin typeface="Calibri Light" panose="020F0302020204030204" pitchFamily="34" charset="0"/>
                      </a:defRPr>
                    </a:pPr>
                    <a:r>
                      <a:rPr lang="en-US" sz="1400" b="0"/>
                      <a:t>MoH</a:t>
                    </a:r>
                    <a:r>
                      <a:rPr lang="en-US" sz="1400" b="0" baseline="0"/>
                      <a:t> c</a:t>
                    </a:r>
                    <a:r>
                      <a:rPr lang="en-US" sz="1400" b="0"/>
                      <a:t>onsiderations for scale-up - (funding dependent)</a:t>
                    </a:r>
                  </a:p>
                </c:rich>
              </c:tx>
              <c:spPr>
                <a:noFill/>
                <a:ln>
                  <a:noFill/>
                </a:ln>
                <a:effectLst/>
              </c:sp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3A69-40B7-A009-DF9FF6AD85CC}"/>
                </c:ext>
              </c:extLst>
            </c:dLbl>
            <c:dLbl>
              <c:idx val="6"/>
              <c:layout/>
              <c:tx>
                <c:rich>
                  <a:bodyPr vertOverflow="clip" horzOverflow="clip" wrap="square" lIns="38100" tIns="19050" rIns="38100" bIns="19050" anchor="ctr">
                    <a:noAutofit/>
                  </a:bodyPr>
                  <a:lstStyle/>
                  <a:p>
                    <a:pPr>
                      <a:defRPr sz="1400" b="0" cap="none" spc="10" baseline="0">
                        <a:solidFill>
                          <a:sysClr val="windowText" lastClr="000000"/>
                        </a:solidFill>
                        <a:latin typeface="Calibri Light" panose="020F0302020204030204" pitchFamily="34" charset="0"/>
                      </a:defRPr>
                    </a:pPr>
                    <a:fld id="{FFB1910D-72D5-4A7F-85DB-1FD00E7A86E4}" type="CATEGORYNAME">
                      <a:rPr lang="en-US" sz="1400" b="0" smtClean="0"/>
                      <a:pPr>
                        <a:defRPr sz="1400" b="0" cap="none" spc="10" baseline="0">
                          <a:solidFill>
                            <a:sysClr val="windowText" lastClr="000000"/>
                          </a:solidFill>
                          <a:latin typeface="Calibri Light" panose="020F0302020204030204" pitchFamily="34" charset="0"/>
                        </a:defRPr>
                      </a:pPr>
                      <a:t>[CATEGORY NAME]</a:t>
                    </a:fld>
                    <a:r>
                      <a:rPr lang="en-US" sz="1400" b="0" baseline="0" dirty="0" smtClean="0"/>
                      <a:t> in Maputo Province</a:t>
                    </a:r>
                  </a:p>
                </c:rich>
              </c:tx>
              <c:spPr>
                <a:noFill/>
                <a:ln>
                  <a:noFill/>
                </a:ln>
                <a:effectLst/>
              </c:sp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0-1196-4C73-9EE2-8E43150CD74F}"/>
                </c:ext>
              </c:extLst>
            </c:dLbl>
            <c:spPr>
              <a:solidFill>
                <a:schemeClr val="bg1"/>
              </a:solidFill>
              <a:ln>
                <a:noFill/>
              </a:ln>
              <a:effectLst/>
            </c:spPr>
            <c:txPr>
              <a:bodyPr vertOverflow="clip" horzOverflow="clip" wrap="square" lIns="38100" tIns="19050" rIns="38100" bIns="19050" anchor="ctr">
                <a:spAutoFit/>
              </a:bodyPr>
              <a:lstStyle/>
              <a:p>
                <a:pPr>
                  <a:defRPr sz="1400" b="0" cap="none" spc="10" baseline="0">
                    <a:solidFill>
                      <a:sysClr val="windowText" lastClr="000000"/>
                    </a:solidFill>
                    <a:latin typeface="Calibri Light" panose="020F0302020204030204" pitchFamily="34" charset="0"/>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BarType val="minus"/>
            <c:errValType val="percentage"/>
            <c:noEndCap val="1"/>
            <c:val val="100"/>
            <c:spPr>
              <a:ln>
                <a:solidFill>
                  <a:schemeClr val="bg1">
                    <a:lumMod val="75000"/>
                  </a:schemeClr>
                </a:solidFill>
              </a:ln>
            </c:spPr>
          </c:errBars>
          <c:cat>
            <c:strRef>
              <c:f>Zambia!$H$20:$H$29</c:f>
              <c:strCache>
                <c:ptCount val="7"/>
                <c:pt idx="0">
                  <c:v>June 2014:  ColdTrace pilot began in Gaza province, Mozambique (83 health centers across 8 districts)</c:v>
                </c:pt>
                <c:pt idx="1">
                  <c:v>December 2015: Tete province - 45 ColdTrace devices</c:v>
                </c:pt>
                <c:pt idx="2">
                  <c:v>March 2016:  Niassa province - 55 ColdTrace devices</c:v>
                </c:pt>
                <c:pt idx="3">
                  <c:v>September 2016: NLWG -  decision to expand ColdTrace National</c:v>
                </c:pt>
                <c:pt idx="4">
                  <c:v>August 2017: Cold Chain Equipment Inventory (VillageReach and UNICEF) started</c:v>
                </c:pt>
                <c:pt idx="5">
                  <c:v>December 2016: MoH decides to scaleup ColdTrace</c:v>
                </c:pt>
                <c:pt idx="6">
                  <c:v>August 2017: Bluetooth Enabler Device for Transport - Began Pilot</c:v>
                </c:pt>
              </c:strCache>
              <c:extLst/>
            </c:strRef>
          </c:cat>
          <c:val>
            <c:numRef>
              <c:f>Zambia!$F$20:$F$29</c:f>
              <c:numCache>
                <c:formatCode>General</c:formatCode>
                <c:ptCount val="9"/>
                <c:pt idx="0">
                  <c:v>2</c:v>
                </c:pt>
                <c:pt idx="1">
                  <c:v>6</c:v>
                </c:pt>
                <c:pt idx="2">
                  <c:v>4</c:v>
                </c:pt>
                <c:pt idx="3">
                  <c:v>10</c:v>
                </c:pt>
                <c:pt idx="4">
                  <c:v>8</c:v>
                </c:pt>
                <c:pt idx="5">
                  <c:v>2</c:v>
                </c:pt>
                <c:pt idx="6">
                  <c:v>5</c:v>
                </c:pt>
                <c:pt idx="7">
                  <c:v>5</c:v>
                </c:pt>
                <c:pt idx="8">
                  <c:v>5</c:v>
                </c:pt>
              </c:numCache>
              <c:extLst/>
            </c:numRef>
          </c:val>
          <c:extLst>
            <c:ext xmlns:c16="http://schemas.microsoft.com/office/drawing/2014/chart" uri="{C3380CC4-5D6E-409C-BE32-E72D297353CC}">
              <c16:uniqueId val="{0000000C-3A69-40B7-A009-DF9FF6AD85CC}"/>
            </c:ext>
          </c:extLst>
        </c:ser>
        <c:dLbls>
          <c:showLegendKey val="0"/>
          <c:showVal val="0"/>
          <c:showCatName val="0"/>
          <c:showSerName val="0"/>
          <c:showPercent val="0"/>
          <c:showBubbleSize val="0"/>
        </c:dLbls>
        <c:gapWidth val="150"/>
        <c:axId val="352765904"/>
        <c:axId val="352761592"/>
      </c:barChart>
      <c:lineChart>
        <c:grouping val="standard"/>
        <c:varyColors val="0"/>
        <c:ser>
          <c:idx val="0"/>
          <c:order val="0"/>
          <c:tx>
            <c:strRef>
              <c:f>Zambia!$B$19</c:f>
              <c:strCache>
                <c:ptCount val="1"/>
                <c:pt idx="0">
                  <c:v>DATE</c:v>
                </c:pt>
              </c:strCache>
            </c:strRef>
          </c:tx>
          <c:spPr>
            <a:ln>
              <a:noFill/>
            </a:ln>
          </c:spPr>
          <c:marker>
            <c:symbol val="circle"/>
            <c:size val="4"/>
            <c:spPr>
              <a:solidFill>
                <a:srgbClr val="A2522E"/>
              </a:solidFill>
              <a:ln w="60325">
                <a:solidFill>
                  <a:schemeClr val="accent1">
                    <a:lumMod val="50000"/>
                  </a:schemeClr>
                </a:solidFill>
              </a:ln>
            </c:spPr>
          </c:marker>
          <c:errBars>
            <c:errDir val="y"/>
            <c:errBarType val="both"/>
            <c:errValType val="percentage"/>
            <c:noEndCap val="0"/>
            <c:val val="5"/>
          </c:errBars>
          <c:cat>
            <c:numRef>
              <c:f>Zambia!$G$20:$G$29</c:f>
              <c:numCache>
                <c:formatCode>m/d/yyyy</c:formatCode>
                <c:ptCount val="9"/>
                <c:pt idx="0">
                  <c:v>42156</c:v>
                </c:pt>
                <c:pt idx="1">
                  <c:v>42367</c:v>
                </c:pt>
                <c:pt idx="2">
                  <c:v>42401</c:v>
                </c:pt>
                <c:pt idx="3">
                  <c:v>42491</c:v>
                </c:pt>
                <c:pt idx="4">
                  <c:v>42552</c:v>
                </c:pt>
                <c:pt idx="5">
                  <c:v>42552</c:v>
                </c:pt>
                <c:pt idx="6">
                  <c:v>42735</c:v>
                </c:pt>
                <c:pt idx="7">
                  <c:v>42735</c:v>
                </c:pt>
                <c:pt idx="8">
                  <c:v>42735</c:v>
                </c:pt>
              </c:numCache>
              <c:extLst/>
            </c:numRef>
          </c:cat>
          <c:val>
            <c:numRef>
              <c:f>Zambia!$E$20:$E$29</c:f>
              <c:numCache>
                <c:formatCode>General</c:formatCode>
                <c:ptCount val="9"/>
                <c:pt idx="0">
                  <c:v>0</c:v>
                </c:pt>
                <c:pt idx="1">
                  <c:v>0</c:v>
                </c:pt>
                <c:pt idx="2">
                  <c:v>0</c:v>
                </c:pt>
                <c:pt idx="3">
                  <c:v>0</c:v>
                </c:pt>
                <c:pt idx="4">
                  <c:v>0</c:v>
                </c:pt>
                <c:pt idx="5">
                  <c:v>0</c:v>
                </c:pt>
                <c:pt idx="6">
                  <c:v>0</c:v>
                </c:pt>
                <c:pt idx="7">
                  <c:v>0</c:v>
                </c:pt>
                <c:pt idx="8">
                  <c:v>0</c:v>
                </c:pt>
              </c:numCache>
              <c:extLst/>
            </c:numRef>
          </c:val>
          <c:smooth val="1"/>
          <c:extLst>
            <c:ext xmlns:c16="http://schemas.microsoft.com/office/drawing/2014/chart" uri="{C3380CC4-5D6E-409C-BE32-E72D297353CC}">
              <c16:uniqueId val="{0000000D-3A69-40B7-A009-DF9FF6AD85CC}"/>
            </c:ext>
          </c:extLst>
        </c:ser>
        <c:dLbls>
          <c:showLegendKey val="0"/>
          <c:showVal val="0"/>
          <c:showCatName val="0"/>
          <c:showSerName val="0"/>
          <c:showPercent val="0"/>
          <c:showBubbleSize val="0"/>
        </c:dLbls>
        <c:marker val="1"/>
        <c:smooth val="0"/>
        <c:axId val="352759632"/>
        <c:axId val="352765512"/>
      </c:lineChart>
      <c:dateAx>
        <c:axId val="352759632"/>
        <c:scaling>
          <c:orientation val="minMax"/>
          <c:max val="42826"/>
          <c:min val="42064"/>
        </c:scaling>
        <c:delete val="0"/>
        <c:axPos val="b"/>
        <c:numFmt formatCode="[$-409]\ yyyy;@" sourceLinked="0"/>
        <c:majorTickMark val="none"/>
        <c:minorTickMark val="none"/>
        <c:tickLblPos val="nextTo"/>
        <c:spPr>
          <a:solidFill>
            <a:schemeClr val="bg2"/>
          </a:solidFill>
          <a:ln w="9525">
            <a:solidFill>
              <a:srgbClr val="958D55"/>
            </a:solidFill>
            <a:prstDash val="solid"/>
          </a:ln>
        </c:spPr>
        <c:txPr>
          <a:bodyPr/>
          <a:lstStyle/>
          <a:p>
            <a:pPr>
              <a:defRPr sz="1100" b="1">
                <a:solidFill>
                  <a:schemeClr val="bg1">
                    <a:lumMod val="65000"/>
                  </a:schemeClr>
                </a:solidFill>
                <a:latin typeface="+mn-lt"/>
              </a:defRPr>
            </a:pPr>
            <a:endParaRPr lang="en-US"/>
          </a:p>
        </c:txPr>
        <c:crossAx val="352765512"/>
        <c:crosses val="autoZero"/>
        <c:auto val="1"/>
        <c:lblOffset val="100"/>
        <c:baseTimeUnit val="days"/>
        <c:majorUnit val="1"/>
        <c:majorTimeUnit val="years"/>
        <c:minorUnit val="1"/>
        <c:minorTimeUnit val="years"/>
      </c:dateAx>
      <c:valAx>
        <c:axId val="352765512"/>
        <c:scaling>
          <c:orientation val="minMax"/>
        </c:scaling>
        <c:delete val="1"/>
        <c:axPos val="l"/>
        <c:numFmt formatCode="General" sourceLinked="1"/>
        <c:majorTickMark val="out"/>
        <c:minorTickMark val="none"/>
        <c:tickLblPos val="nextTo"/>
        <c:crossAx val="352759632"/>
        <c:crosses val="autoZero"/>
        <c:crossBetween val="midCat"/>
      </c:valAx>
      <c:valAx>
        <c:axId val="352761592"/>
        <c:scaling>
          <c:orientation val="minMax"/>
        </c:scaling>
        <c:delete val="1"/>
        <c:axPos val="r"/>
        <c:numFmt formatCode="General" sourceLinked="1"/>
        <c:majorTickMark val="out"/>
        <c:minorTickMark val="none"/>
        <c:tickLblPos val="nextTo"/>
        <c:crossAx val="352765904"/>
        <c:crosses val="max"/>
        <c:crossBetween val="between"/>
      </c:valAx>
      <c:catAx>
        <c:axId val="352765904"/>
        <c:scaling>
          <c:orientation val="minMax"/>
        </c:scaling>
        <c:delete val="1"/>
        <c:axPos val="b"/>
        <c:numFmt formatCode="General" sourceLinked="1"/>
        <c:majorTickMark val="out"/>
        <c:minorTickMark val="none"/>
        <c:tickLblPos val="nextTo"/>
        <c:crossAx val="352761592"/>
        <c:crosses val="autoZero"/>
        <c:auto val="1"/>
        <c:lblAlgn val="ctr"/>
        <c:lblOffset val="100"/>
        <c:noMultiLvlLbl val="0"/>
      </c:catAx>
      <c:spPr>
        <a:solidFill>
          <a:schemeClr val="bg1"/>
        </a:solidFill>
      </c:spPr>
    </c:plotArea>
    <c:plotVisOnly val="0"/>
    <c:dispBlanksAs val="gap"/>
    <c:showDLblsOverMax val="0"/>
  </c:chart>
  <c:spPr>
    <a:solidFill>
      <a:schemeClr val="bg1"/>
    </a:solid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dirty="0" smtClean="0"/>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A2143FBE-F0A0-40AE-8E63-E5730D5E92AF}" type="datetime1">
              <a:rPr lang="en-US"/>
              <a:pPr/>
              <a:t>10/17/2017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dirty="0" smtClean="0"/>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00315ED4-ECC5-4182-A426-5D4F47B9C7BC}" type="slidenum">
              <a:rPr lang="en-US"/>
              <a:pPr/>
              <a:t>‹#›</a:t>
            </a:fld>
            <a:endParaRPr lang="en-US"/>
          </a:p>
        </p:txBody>
      </p:sp>
    </p:spTree>
    <p:extLst>
      <p:ext uri="{BB962C8B-B14F-4D97-AF65-F5344CB8AC3E}">
        <p14:creationId xmlns:p14="http://schemas.microsoft.com/office/powerpoint/2010/main" val="547303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81813" cy="9296400"/>
          </a:xfrm>
          <a:prstGeom prst="roundRect">
            <a:avLst>
              <a:gd name="adj" fmla="val 23"/>
            </a:avLst>
          </a:prstGeom>
          <a:solidFill>
            <a:srgbClr val="FFFFFF"/>
          </a:solidFill>
          <a:ln w="9525">
            <a:noFill/>
            <a:round/>
            <a:headEnd/>
            <a:tailEnd/>
          </a:ln>
          <a:effectLst/>
        </p:spPr>
        <p:txBody>
          <a:bodyPr wrap="none" lIns="92446" tIns="46223" rIns="92446" bIns="46223" anchor="ctr"/>
          <a:lstStyle/>
          <a:p>
            <a:pPr>
              <a:defRPr/>
            </a:pPr>
            <a:endParaRPr lang="en-US" dirty="0"/>
          </a:p>
        </p:txBody>
      </p:sp>
      <p:sp>
        <p:nvSpPr>
          <p:cNvPr id="4098" name="AutoShape 2"/>
          <p:cNvSpPr>
            <a:spLocks noChangeArrowheads="1"/>
          </p:cNvSpPr>
          <p:nvPr/>
        </p:nvSpPr>
        <p:spPr bwMode="auto">
          <a:xfrm>
            <a:off x="0" y="0"/>
            <a:ext cx="6881813" cy="9296400"/>
          </a:xfrm>
          <a:prstGeom prst="roundRect">
            <a:avLst>
              <a:gd name="adj" fmla="val 23"/>
            </a:avLst>
          </a:prstGeom>
          <a:solidFill>
            <a:srgbClr val="FFFFFF"/>
          </a:solidFill>
          <a:ln w="9525">
            <a:noFill/>
            <a:round/>
            <a:headEnd/>
            <a:tailEnd/>
          </a:ln>
          <a:effectLst/>
        </p:spPr>
        <p:txBody>
          <a:bodyPr wrap="none" lIns="92446" tIns="46223" rIns="92446" bIns="46223" anchor="ctr"/>
          <a:lstStyle/>
          <a:p>
            <a:pPr>
              <a:defRPr/>
            </a:pPr>
            <a:endParaRPr lang="en-US" dirty="0"/>
          </a:p>
        </p:txBody>
      </p:sp>
      <p:sp>
        <p:nvSpPr>
          <p:cNvPr id="4099" name="Text Box 3"/>
          <p:cNvSpPr txBox="1">
            <a:spLocks noChangeArrowheads="1"/>
          </p:cNvSpPr>
          <p:nvPr/>
        </p:nvSpPr>
        <p:spPr bwMode="auto">
          <a:xfrm>
            <a:off x="0" y="0"/>
            <a:ext cx="2982119" cy="468048"/>
          </a:xfrm>
          <a:prstGeom prst="rect">
            <a:avLst/>
          </a:prstGeom>
          <a:noFill/>
          <a:ln w="9525">
            <a:noFill/>
            <a:round/>
            <a:headEnd/>
            <a:tailEnd/>
          </a:ln>
          <a:effectLst/>
        </p:spPr>
        <p:txBody>
          <a:bodyPr wrap="none" lIns="92446" tIns="46223" rIns="92446" bIns="46223" anchor="ctr"/>
          <a:lstStyle/>
          <a:p>
            <a:pPr>
              <a:defRPr/>
            </a:pPr>
            <a:endParaRPr lang="en-US" dirty="0"/>
          </a:p>
        </p:txBody>
      </p:sp>
      <p:sp>
        <p:nvSpPr>
          <p:cNvPr id="4100" name="Text Box 4"/>
          <p:cNvSpPr txBox="1">
            <a:spLocks noChangeArrowheads="1"/>
          </p:cNvSpPr>
          <p:nvPr/>
        </p:nvSpPr>
        <p:spPr bwMode="auto">
          <a:xfrm>
            <a:off x="3898102" y="0"/>
            <a:ext cx="2980525" cy="468048"/>
          </a:xfrm>
          <a:prstGeom prst="rect">
            <a:avLst/>
          </a:prstGeom>
          <a:noFill/>
          <a:ln w="9525">
            <a:noFill/>
            <a:round/>
            <a:headEnd/>
            <a:tailEnd/>
          </a:ln>
          <a:effectLst/>
        </p:spPr>
        <p:txBody>
          <a:bodyPr wrap="none" lIns="92446" tIns="46223" rIns="92446" bIns="46223" anchor="ctr"/>
          <a:lstStyle/>
          <a:p>
            <a:pPr>
              <a:defRPr/>
            </a:pPr>
            <a:endParaRPr lang="en-US" dirty="0"/>
          </a:p>
        </p:txBody>
      </p:sp>
      <p:sp>
        <p:nvSpPr>
          <p:cNvPr id="26630" name="Rectangle 5"/>
          <p:cNvSpPr>
            <a:spLocks noGrp="1" noRot="1" noChangeAspect="1" noChangeArrowheads="1"/>
          </p:cNvSpPr>
          <p:nvPr>
            <p:ph type="sldImg"/>
          </p:nvPr>
        </p:nvSpPr>
        <p:spPr bwMode="auto">
          <a:xfrm>
            <a:off x="1117600" y="696913"/>
            <a:ext cx="4643438" cy="3482975"/>
          </a:xfrm>
          <a:prstGeom prst="rect">
            <a:avLst/>
          </a:prstGeom>
          <a:noFill/>
          <a:ln w="12600">
            <a:solidFill>
              <a:srgbClr val="000000"/>
            </a:solidFill>
            <a:miter lim="800000"/>
            <a:headEnd/>
            <a:tailEnd/>
          </a:ln>
        </p:spPr>
      </p:sp>
      <p:sp>
        <p:nvSpPr>
          <p:cNvPr id="4102" name="Rectangle 6"/>
          <p:cNvSpPr>
            <a:spLocks noGrp="1" noChangeArrowheads="1"/>
          </p:cNvSpPr>
          <p:nvPr>
            <p:ph type="body"/>
          </p:nvPr>
        </p:nvSpPr>
        <p:spPr bwMode="auto">
          <a:xfrm>
            <a:off x="688182" y="4415791"/>
            <a:ext cx="5502264" cy="4180152"/>
          </a:xfrm>
          <a:prstGeom prst="rect">
            <a:avLst/>
          </a:prstGeom>
          <a:noFill/>
          <a:ln w="9525">
            <a:noFill/>
            <a:round/>
            <a:headEnd/>
            <a:tailEnd/>
          </a:ln>
          <a:effectLst/>
        </p:spPr>
        <p:txBody>
          <a:bodyPr vert="horz" wrap="square" lIns="90990" tIns="47315" rIns="90990" bIns="47315" numCol="1" anchor="t" anchorCtr="0" compatLnSpc="1">
            <a:prstTxWarp prst="textNoShape">
              <a:avLst/>
            </a:prstTxWarp>
          </a:bodyPr>
          <a:lstStyle/>
          <a:p>
            <a:pPr lvl="0"/>
            <a:endParaRPr lang="en-US" noProof="0"/>
          </a:p>
        </p:txBody>
      </p:sp>
      <p:sp>
        <p:nvSpPr>
          <p:cNvPr id="4103" name="Text Box 7"/>
          <p:cNvSpPr txBox="1">
            <a:spLocks noChangeArrowheads="1"/>
          </p:cNvSpPr>
          <p:nvPr/>
        </p:nvSpPr>
        <p:spPr bwMode="auto">
          <a:xfrm>
            <a:off x="0" y="8828353"/>
            <a:ext cx="2982119" cy="468048"/>
          </a:xfrm>
          <a:prstGeom prst="rect">
            <a:avLst/>
          </a:prstGeom>
          <a:noFill/>
          <a:ln w="9525">
            <a:noFill/>
            <a:round/>
            <a:headEnd/>
            <a:tailEnd/>
          </a:ln>
          <a:effectLst/>
        </p:spPr>
        <p:txBody>
          <a:bodyPr wrap="none" lIns="92446" tIns="46223" rIns="92446" bIns="46223" anchor="ctr"/>
          <a:lstStyle/>
          <a:p>
            <a:pPr>
              <a:defRPr/>
            </a:pPr>
            <a:endParaRPr lang="en-US" dirty="0"/>
          </a:p>
        </p:txBody>
      </p:sp>
      <p:sp>
        <p:nvSpPr>
          <p:cNvPr id="4104" name="Rectangle 8"/>
          <p:cNvSpPr>
            <a:spLocks noGrp="1" noChangeArrowheads="1"/>
          </p:cNvSpPr>
          <p:nvPr>
            <p:ph type="sldNum"/>
          </p:nvPr>
        </p:nvSpPr>
        <p:spPr bwMode="auto">
          <a:xfrm>
            <a:off x="3898102" y="8829967"/>
            <a:ext cx="2978933" cy="461592"/>
          </a:xfrm>
          <a:prstGeom prst="rect">
            <a:avLst/>
          </a:prstGeom>
          <a:noFill/>
          <a:ln w="9525">
            <a:noFill/>
            <a:round/>
            <a:headEnd/>
            <a:tailEnd/>
          </a:ln>
          <a:effectLst/>
        </p:spPr>
        <p:txBody>
          <a:bodyPr vert="horz" wrap="square" lIns="90990" tIns="47315" rIns="90990" bIns="47315" numCol="1" anchor="b" anchorCtr="0" compatLnSpc="1">
            <a:prstTxWarp prst="textNoShape">
              <a:avLst/>
            </a:prstTxWarp>
          </a:bodyPr>
          <a:lstStyle>
            <a:lvl1pPr algn="r">
              <a:buFont typeface="Calibri" charset="0"/>
              <a:buNone/>
              <a:tabLst>
                <a:tab pos="0" algn="l"/>
                <a:tab pos="462229" algn="l"/>
                <a:tab pos="924458" algn="l"/>
                <a:tab pos="1386688" algn="l"/>
                <a:tab pos="1848917" algn="l"/>
                <a:tab pos="2311146" algn="l"/>
                <a:tab pos="2773375" algn="l"/>
                <a:tab pos="3235604" algn="l"/>
                <a:tab pos="3697834" algn="l"/>
                <a:tab pos="4160063" algn="l"/>
                <a:tab pos="4622292" algn="l"/>
                <a:tab pos="5084521" algn="l"/>
                <a:tab pos="5546750" algn="l"/>
                <a:tab pos="6008980" algn="l"/>
                <a:tab pos="6471209" algn="l"/>
                <a:tab pos="6933438" algn="l"/>
                <a:tab pos="7395667" algn="l"/>
                <a:tab pos="7857896" algn="l"/>
                <a:tab pos="8320126" algn="l"/>
                <a:tab pos="8782355" algn="l"/>
                <a:tab pos="9244584" algn="l"/>
              </a:tabLst>
              <a:defRPr sz="1200">
                <a:solidFill>
                  <a:srgbClr val="000000"/>
                </a:solidFill>
                <a:latin typeface="Calibri" charset="0"/>
                <a:cs typeface="Arial" charset="0"/>
              </a:defRPr>
            </a:lvl1pPr>
          </a:lstStyle>
          <a:p>
            <a:fld id="{E19C6486-9E15-4AEF-AE2C-877A1E021DFC}" type="slidenum">
              <a:rPr lang="en-US"/>
              <a:pPr/>
              <a:t>‹#›</a:t>
            </a:fld>
            <a:endParaRPr lang="en-US"/>
          </a:p>
        </p:txBody>
      </p:sp>
    </p:spTree>
    <p:extLst>
      <p:ext uri="{BB962C8B-B14F-4D97-AF65-F5344CB8AC3E}">
        <p14:creationId xmlns:p14="http://schemas.microsoft.com/office/powerpoint/2010/main" val="20774226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pitchFamily="-108" charset="-128"/>
        <a:cs typeface="ＭＳ Ｐゴシック" pitchFamily="-108" charset="-128"/>
      </a:defRPr>
    </a:lvl1pPr>
    <a:lvl2pPr marL="37931725" indent="-37474525"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pitchFamily="-108"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pitchFamily="-108"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pitchFamily="-108"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19C6486-9E15-4AEF-AE2C-877A1E021DFC}" type="slidenum">
              <a:rPr lang="en-US" smtClean="0"/>
              <a:pPr/>
              <a:t>1</a:t>
            </a:fld>
            <a:endParaRPr lang="en-US"/>
          </a:p>
        </p:txBody>
      </p:sp>
    </p:spTree>
    <p:extLst>
      <p:ext uri="{BB962C8B-B14F-4D97-AF65-F5344CB8AC3E}">
        <p14:creationId xmlns:p14="http://schemas.microsoft.com/office/powerpoint/2010/main" val="35508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Tx/>
              <a:buChar char="-"/>
            </a:pPr>
            <a:endParaRPr lang="en-US" baseline="0" dirty="0" smtClean="0"/>
          </a:p>
        </p:txBody>
      </p:sp>
      <p:sp>
        <p:nvSpPr>
          <p:cNvPr id="4" name="Slide Number Placeholder 3"/>
          <p:cNvSpPr>
            <a:spLocks noGrp="1"/>
          </p:cNvSpPr>
          <p:nvPr>
            <p:ph type="sldNum" idx="10"/>
          </p:nvPr>
        </p:nvSpPr>
        <p:spPr/>
        <p:txBody>
          <a:bodyPr/>
          <a:lstStyle/>
          <a:p>
            <a:fld id="{E19C6486-9E15-4AEF-AE2C-877A1E021DFC}" type="slidenum">
              <a:rPr lang="en-US" smtClean="0"/>
              <a:pPr/>
              <a:t>2</a:t>
            </a:fld>
            <a:endParaRPr lang="en-US"/>
          </a:p>
        </p:txBody>
      </p:sp>
    </p:spTree>
    <p:extLst>
      <p:ext uri="{BB962C8B-B14F-4D97-AF65-F5344CB8AC3E}">
        <p14:creationId xmlns:p14="http://schemas.microsoft.com/office/powerpoint/2010/main" val="141974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Tx/>
              <a:buChar char="-"/>
            </a:pPr>
            <a:r>
              <a:rPr lang="en-US" dirty="0"/>
              <a:t>Give</a:t>
            </a:r>
            <a:r>
              <a:rPr lang="en-US" baseline="0" dirty="0"/>
              <a:t> brief history on the cold chain in the country (looking at RTM implementation; CCEI; Any other pilot we’ve done (The </a:t>
            </a:r>
            <a:r>
              <a:rPr lang="en-US" baseline="0" dirty="0" err="1"/>
              <a:t>ColdTrace</a:t>
            </a:r>
            <a:r>
              <a:rPr lang="en-US" baseline="0" dirty="0"/>
              <a:t> for transport)</a:t>
            </a:r>
          </a:p>
          <a:p>
            <a:pPr marL="173336" indent="-173336">
              <a:buFontTx/>
              <a:buChar char="-"/>
            </a:pPr>
            <a:r>
              <a:rPr lang="en-US" dirty="0" smtClean="0"/>
              <a:t>2014 </a:t>
            </a:r>
            <a:r>
              <a:rPr lang="en-US" dirty="0" err="1" smtClean="0"/>
              <a:t>MoH</a:t>
            </a:r>
            <a:r>
              <a:rPr lang="en-US" dirty="0" smtClean="0"/>
              <a:t> decided to remove all analogic thermometers to replace them with RTM devices (</a:t>
            </a:r>
            <a:r>
              <a:rPr lang="en-US" dirty="0" err="1" smtClean="0"/>
              <a:t>coldtrace</a:t>
            </a:r>
            <a:r>
              <a:rPr lang="en-US" dirty="0" smtClean="0"/>
              <a:t>,</a:t>
            </a:r>
            <a:r>
              <a:rPr lang="en-US" baseline="0" dirty="0" smtClean="0"/>
              <a:t> fridge tags, </a:t>
            </a:r>
            <a:r>
              <a:rPr lang="en-US" baseline="0" dirty="0" err="1" smtClean="0"/>
              <a:t>etc</a:t>
            </a:r>
            <a:r>
              <a:rPr lang="en-US" baseline="0" dirty="0" smtClean="0"/>
              <a:t>) </a:t>
            </a:r>
          </a:p>
        </p:txBody>
      </p:sp>
      <p:sp>
        <p:nvSpPr>
          <p:cNvPr id="4" name="Slide Number Placeholder 3"/>
          <p:cNvSpPr>
            <a:spLocks noGrp="1"/>
          </p:cNvSpPr>
          <p:nvPr>
            <p:ph type="sldNum" idx="10"/>
          </p:nvPr>
        </p:nvSpPr>
        <p:spPr/>
        <p:txBody>
          <a:bodyPr/>
          <a:lstStyle/>
          <a:p>
            <a:fld id="{E19C6486-9E15-4AEF-AE2C-877A1E021DFC}" type="slidenum">
              <a:rPr lang="en-US" smtClean="0"/>
              <a:pPr/>
              <a:t>3</a:t>
            </a:fld>
            <a:endParaRPr lang="en-US"/>
          </a:p>
        </p:txBody>
      </p:sp>
    </p:spTree>
    <p:extLst>
      <p:ext uri="{BB962C8B-B14F-4D97-AF65-F5344CB8AC3E}">
        <p14:creationId xmlns:p14="http://schemas.microsoft.com/office/powerpoint/2010/main" val="3835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Expand? – </a:t>
            </a:r>
            <a:r>
              <a:rPr lang="en-US" dirty="0" smtClean="0"/>
              <a:t>Give brief</a:t>
            </a:r>
            <a:r>
              <a:rPr lang="en-US" baseline="0" dirty="0" smtClean="0"/>
              <a:t> explanation of the </a:t>
            </a:r>
            <a:r>
              <a:rPr lang="en-US" dirty="0" smtClean="0"/>
              <a:t>NLWG </a:t>
            </a:r>
            <a:r>
              <a:rPr lang="en-US" dirty="0"/>
              <a:t>workshop that was the decision point to expand the CT RTM nationally.</a:t>
            </a:r>
            <a:r>
              <a:rPr lang="en-US" baseline="0" dirty="0"/>
              <a:t> </a:t>
            </a:r>
            <a:r>
              <a:rPr lang="en-US" baseline="0" dirty="0" smtClean="0"/>
              <a:t>Because:</a:t>
            </a:r>
          </a:p>
          <a:p>
            <a:pPr marL="171450" indent="-171450">
              <a:buFontTx/>
              <a:buChar char="-"/>
            </a:pPr>
            <a:r>
              <a:rPr lang="en-US" baseline="0" dirty="0" smtClean="0"/>
              <a:t>Decide to remove analog thermometers and move to RTM because it is more safe </a:t>
            </a:r>
          </a:p>
          <a:p>
            <a:pPr marL="171450" indent="-171450">
              <a:buFontTx/>
              <a:buChar char="-"/>
            </a:pPr>
            <a:r>
              <a:rPr lang="en-US" baseline="0" dirty="0" smtClean="0"/>
              <a:t>We had convincing results from the initial CT pilot that helped us make the decision to do the expansion</a:t>
            </a:r>
          </a:p>
          <a:p>
            <a:pPr marL="171450" indent="-171450">
              <a:buFontTx/>
              <a:buChar char="-"/>
            </a:pPr>
            <a:r>
              <a:rPr lang="en-US" baseline="0" dirty="0" smtClean="0"/>
              <a:t>We also wanted to include other RTM devices so the expansion decision is:</a:t>
            </a:r>
          </a:p>
          <a:p>
            <a:pPr marL="171450" indent="-171450">
              <a:buFontTx/>
              <a:buChar char="-"/>
            </a:pPr>
            <a:r>
              <a:rPr lang="en-US" baseline="0" dirty="0" smtClean="0"/>
              <a:t>(1) </a:t>
            </a:r>
            <a:r>
              <a:rPr lang="en-US" baseline="0" dirty="0" err="1" smtClean="0"/>
              <a:t>ColdTrace</a:t>
            </a:r>
            <a:r>
              <a:rPr lang="en-US" baseline="0" dirty="0" smtClean="0"/>
              <a:t> in Health Facilities and District Depots that have fridges and good network connectivity </a:t>
            </a:r>
          </a:p>
          <a:p>
            <a:pPr marL="171450" indent="-171450">
              <a:buFontTx/>
              <a:buChar char="-"/>
            </a:pPr>
            <a:r>
              <a:rPr lang="en-US" baseline="0" dirty="0" smtClean="0"/>
              <a:t>(2) Fridge Tags in Health Facilities and District Depots with poor network connectivity </a:t>
            </a:r>
          </a:p>
          <a:p>
            <a:pPr marL="171450" indent="-171450">
              <a:buFontTx/>
              <a:buChar char="-"/>
            </a:pPr>
            <a:r>
              <a:rPr lang="en-US" baseline="0" dirty="0" smtClean="0"/>
              <a:t>(3) Beyond Wireless in National Depot and Provincial Warehouses because they are cold rooms and not refrigerators </a:t>
            </a:r>
          </a:p>
          <a:p>
            <a:pPr marL="0" indent="0">
              <a:buFontTx/>
              <a:buNone/>
            </a:pPr>
            <a:endParaRPr lang="en-US" baseline="0" dirty="0" smtClean="0"/>
          </a:p>
          <a:p>
            <a:pPr marL="38103175" lvl="1" indent="-171450">
              <a:buFontTx/>
              <a:buChar char="-"/>
            </a:pPr>
            <a:endParaRPr lang="en-US" baseline="0" dirty="0" smtClean="0"/>
          </a:p>
          <a:p>
            <a:pPr marL="38103175" lvl="1" indent="-171450">
              <a:buFontTx/>
              <a:buChar char="-"/>
            </a:pPr>
            <a:r>
              <a:rPr lang="en-US" baseline="0" dirty="0" smtClean="0"/>
              <a:t>Cold </a:t>
            </a:r>
          </a:p>
          <a:p>
            <a:pPr marL="38103175" lvl="1" indent="-171450">
              <a:buFontTx/>
              <a:buChar char="-"/>
            </a:pPr>
            <a:r>
              <a:rPr lang="en-US" baseline="0" dirty="0" smtClean="0"/>
              <a:t>Cold</a:t>
            </a:r>
          </a:p>
        </p:txBody>
      </p:sp>
      <p:sp>
        <p:nvSpPr>
          <p:cNvPr id="4" name="Slide Number Placeholder 3"/>
          <p:cNvSpPr>
            <a:spLocks noGrp="1"/>
          </p:cNvSpPr>
          <p:nvPr>
            <p:ph type="sldNum" idx="10"/>
          </p:nvPr>
        </p:nvSpPr>
        <p:spPr/>
        <p:txBody>
          <a:bodyPr/>
          <a:lstStyle/>
          <a:p>
            <a:fld id="{E19C6486-9E15-4AEF-AE2C-877A1E021DFC}" type="slidenum">
              <a:rPr lang="en-US" smtClean="0"/>
              <a:pPr/>
              <a:t>4</a:t>
            </a:fld>
            <a:endParaRPr lang="en-US"/>
          </a:p>
        </p:txBody>
      </p:sp>
    </p:spTree>
    <p:extLst>
      <p:ext uri="{BB962C8B-B14F-4D97-AF65-F5344CB8AC3E}">
        <p14:creationId xmlns:p14="http://schemas.microsoft.com/office/powerpoint/2010/main" val="140479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kern="0" dirty="0"/>
              <a:t>What is </a:t>
            </a:r>
            <a:r>
              <a:rPr lang="en-US" kern="0" dirty="0" err="1"/>
              <a:t>ColdTrace</a:t>
            </a:r>
            <a:r>
              <a:rPr lang="en-US" kern="0" dirty="0"/>
              <a:t>:</a:t>
            </a:r>
          </a:p>
          <a:p>
            <a:pPr defTabSz="462229">
              <a:defRPr/>
            </a:pPr>
            <a:r>
              <a:rPr lang="en-US" kern="0" dirty="0"/>
              <a:t>- A device that send temperature data, SMS messages and alerts that notify users of temperature excursions and power outages;</a:t>
            </a:r>
          </a:p>
          <a:p>
            <a:pPr defTabSz="462229">
              <a:defRPr/>
            </a:pPr>
            <a:r>
              <a:rPr lang="en-US" kern="0" dirty="0"/>
              <a:t>- SMS alert to the health center nurse when the refrigerator is outside of the 2°C-8°C range, with escalated alerts when necessary. </a:t>
            </a:r>
          </a:p>
          <a:p>
            <a:pPr defTabSz="462229">
              <a:defRPr/>
            </a:pPr>
            <a:r>
              <a:rPr lang="en-US" kern="0" dirty="0"/>
              <a:t>- An online data dashboard showing power outages and refrigerator performances; </a:t>
            </a:r>
          </a:p>
          <a:p>
            <a:pPr defTabSz="462229">
              <a:defRPr/>
            </a:pPr>
            <a:r>
              <a:rPr lang="en-US" kern="0" dirty="0"/>
              <a:t>- Monthly status reporting emailed to managers in PDF format. </a:t>
            </a:r>
          </a:p>
          <a:p>
            <a:endParaRPr lang="en-US" dirty="0"/>
          </a:p>
        </p:txBody>
      </p:sp>
      <p:sp>
        <p:nvSpPr>
          <p:cNvPr id="4" name="Slide Number Placeholder 3"/>
          <p:cNvSpPr>
            <a:spLocks noGrp="1"/>
          </p:cNvSpPr>
          <p:nvPr>
            <p:ph type="sldNum" idx="10"/>
          </p:nvPr>
        </p:nvSpPr>
        <p:spPr/>
        <p:txBody>
          <a:bodyPr/>
          <a:lstStyle/>
          <a:p>
            <a:fld id="{E19C6486-9E15-4AEF-AE2C-877A1E021DFC}" type="slidenum">
              <a:rPr lang="en-US" smtClean="0"/>
              <a:pPr/>
              <a:t>5</a:t>
            </a:fld>
            <a:endParaRPr lang="en-US"/>
          </a:p>
        </p:txBody>
      </p:sp>
    </p:spTree>
    <p:extLst>
      <p:ext uri="{BB962C8B-B14F-4D97-AF65-F5344CB8AC3E}">
        <p14:creationId xmlns:p14="http://schemas.microsoft.com/office/powerpoint/2010/main" val="99482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7413"/>
          </a:xfrm>
        </p:spPr>
      </p:sp>
      <p:sp>
        <p:nvSpPr>
          <p:cNvPr id="3" name="Notes Placeholder 2"/>
          <p:cNvSpPr>
            <a:spLocks noGrp="1"/>
          </p:cNvSpPr>
          <p:nvPr>
            <p:ph type="body" idx="1"/>
          </p:nvPr>
        </p:nvSpPr>
        <p:spPr/>
        <p:txBody>
          <a:bodyPr/>
          <a:lstStyle/>
          <a:p>
            <a:r>
              <a:rPr lang="en-US" sz="1500" dirty="0" smtClean="0">
                <a:solidFill>
                  <a:srgbClr val="000000"/>
                </a:solidFill>
                <a:latin typeface="Cambria" charset="0"/>
                <a:ea typeface="ＭＳ Ｐゴシック" charset="0"/>
              </a:rPr>
              <a:t>For</a:t>
            </a:r>
            <a:r>
              <a:rPr lang="en-US" sz="1500" baseline="0" dirty="0" smtClean="0">
                <a:solidFill>
                  <a:srgbClr val="000000"/>
                </a:solidFill>
                <a:latin typeface="Cambria" charset="0"/>
                <a:ea typeface="ＭＳ Ｐゴシック" charset="0"/>
              </a:rPr>
              <a:t> the Cold Chain Equipment inventory, we focused on getting information about several areas. </a:t>
            </a:r>
          </a:p>
          <a:p>
            <a:r>
              <a:rPr lang="en-US" sz="1500" dirty="0" smtClean="0">
                <a:solidFill>
                  <a:srgbClr val="000000"/>
                </a:solidFill>
                <a:latin typeface="Cambria" charset="0"/>
                <a:ea typeface="ＭＳ Ｐゴシック" charset="0"/>
              </a:rPr>
              <a:t>The questionnaire was divided into 7 groups, namely:</a:t>
            </a:r>
          </a:p>
          <a:p>
            <a:r>
              <a:rPr lang="en-US" sz="1500" dirty="0" smtClean="0">
                <a:solidFill>
                  <a:srgbClr val="000000"/>
                </a:solidFill>
                <a:latin typeface="Cambria" charset="0"/>
                <a:ea typeface="ＭＳ Ｐゴシック" charset="0"/>
              </a:rPr>
              <a:t>- General data of the Health Unit or the Deposit;</a:t>
            </a:r>
          </a:p>
          <a:p>
            <a:r>
              <a:rPr lang="en-US" sz="1500" dirty="0" smtClean="0">
                <a:solidFill>
                  <a:srgbClr val="000000"/>
                </a:solidFill>
                <a:latin typeface="Cambria" charset="0"/>
                <a:ea typeface="ＭＳ Ｐゴシック" charset="0"/>
              </a:rPr>
              <a:t>- Fridges / Freezers;</a:t>
            </a:r>
          </a:p>
          <a:p>
            <a:r>
              <a:rPr lang="en-US" sz="1500" dirty="0" smtClean="0">
                <a:solidFill>
                  <a:srgbClr val="000000"/>
                </a:solidFill>
                <a:latin typeface="Cambria" charset="0"/>
                <a:ea typeface="ＭＳ Ｐゴシック" charset="0"/>
              </a:rPr>
              <a:t>- Isothermal Boxes;</a:t>
            </a:r>
          </a:p>
          <a:p>
            <a:r>
              <a:rPr lang="en-US" sz="1500" dirty="0" smtClean="0">
                <a:solidFill>
                  <a:srgbClr val="000000"/>
                </a:solidFill>
                <a:latin typeface="Cambria" charset="0"/>
                <a:ea typeface="ＭＳ Ｐゴシック" charset="0"/>
              </a:rPr>
              <a:t>- Temperature Monitoring Devices;</a:t>
            </a:r>
          </a:p>
          <a:p>
            <a:r>
              <a:rPr lang="en-US" sz="1500" dirty="0" smtClean="0">
                <a:solidFill>
                  <a:srgbClr val="000000"/>
                </a:solidFill>
                <a:latin typeface="Cambria" charset="0"/>
                <a:ea typeface="ＭＳ Ｐゴシック" charset="0"/>
              </a:rPr>
              <a:t>- Repair Kits and Accessories for Glaciers;</a:t>
            </a:r>
          </a:p>
          <a:p>
            <a:r>
              <a:rPr lang="en-US" sz="1500" dirty="0" smtClean="0">
                <a:solidFill>
                  <a:srgbClr val="000000"/>
                </a:solidFill>
                <a:latin typeface="Cambria" charset="0"/>
                <a:ea typeface="ＭＳ Ｐゴシック" charset="0"/>
              </a:rPr>
              <a:t>- Motorcycles;</a:t>
            </a:r>
          </a:p>
          <a:p>
            <a:r>
              <a:rPr lang="en-US" sz="1500" dirty="0" smtClean="0">
                <a:solidFill>
                  <a:srgbClr val="000000"/>
                </a:solidFill>
                <a:latin typeface="Cambria" charset="0"/>
                <a:ea typeface="ＭＳ Ｐゴシック" charset="0"/>
              </a:rPr>
              <a:t>- Human Resources;</a:t>
            </a:r>
          </a:p>
        </p:txBody>
      </p:sp>
      <p:sp>
        <p:nvSpPr>
          <p:cNvPr id="4" name="Slide Number Placeholder 3"/>
          <p:cNvSpPr>
            <a:spLocks noGrp="1"/>
          </p:cNvSpPr>
          <p:nvPr>
            <p:ph type="sldNum" idx="10"/>
          </p:nvPr>
        </p:nvSpPr>
        <p:spPr/>
        <p:txBody>
          <a:bodyPr/>
          <a:lstStyle/>
          <a:p>
            <a:fld id="{E19C6486-9E15-4AEF-AE2C-877A1E021DFC}" type="slidenum">
              <a:rPr lang="en-US" smtClean="0"/>
              <a:pPr/>
              <a:t>6</a:t>
            </a:fld>
            <a:endParaRPr lang="en-US"/>
          </a:p>
        </p:txBody>
      </p:sp>
    </p:spTree>
    <p:extLst>
      <p:ext uri="{BB962C8B-B14F-4D97-AF65-F5344CB8AC3E}">
        <p14:creationId xmlns:p14="http://schemas.microsoft.com/office/powerpoint/2010/main" val="25527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at the end of the pilot: </a:t>
            </a:r>
          </a:p>
          <a:p>
            <a:r>
              <a:rPr lang="en-US" b="1" dirty="0" smtClean="0"/>
              <a:t>Data driven report on the most common temperature problems in transit; </a:t>
            </a:r>
            <a:r>
              <a:rPr lang="en-US" dirty="0" smtClean="0"/>
              <a:t>potential for data mapping of which routes / areas experienced the highest rate of alarms to inform trip duration and route planning</a:t>
            </a:r>
          </a:p>
          <a:p>
            <a:r>
              <a:rPr lang="en-US" b="1" dirty="0" smtClean="0"/>
              <a:t>Identify best practices for sensor placement and vaccine packing in vehicles</a:t>
            </a:r>
            <a:r>
              <a:rPr lang="en-US" dirty="0" smtClean="0"/>
              <a:t>. </a:t>
            </a:r>
          </a:p>
          <a:p>
            <a:r>
              <a:rPr lang="en-US" b="1" dirty="0" smtClean="0"/>
              <a:t>Insights on</a:t>
            </a:r>
            <a:r>
              <a:rPr lang="en-US" b="1" baseline="0" dirty="0" smtClean="0"/>
              <a:t> </a:t>
            </a:r>
            <a:r>
              <a:rPr lang="en-US" b="1" dirty="0" smtClean="0"/>
              <a:t>challenges seen during transport.</a:t>
            </a:r>
          </a:p>
          <a:p>
            <a:r>
              <a:rPr lang="en-US" dirty="0" smtClean="0"/>
              <a:t>Calculations of the total cost of ownership for temperature monitoring during transport.</a:t>
            </a:r>
          </a:p>
          <a:p>
            <a:endParaRPr lang="en-US" dirty="0"/>
          </a:p>
        </p:txBody>
      </p:sp>
      <p:sp>
        <p:nvSpPr>
          <p:cNvPr id="4" name="Slide Number Placeholder 3"/>
          <p:cNvSpPr>
            <a:spLocks noGrp="1"/>
          </p:cNvSpPr>
          <p:nvPr>
            <p:ph type="sldNum" idx="10"/>
          </p:nvPr>
        </p:nvSpPr>
        <p:spPr/>
        <p:txBody>
          <a:bodyPr/>
          <a:lstStyle/>
          <a:p>
            <a:fld id="{E19C6486-9E15-4AEF-AE2C-877A1E021DFC}" type="slidenum">
              <a:rPr lang="en-US" smtClean="0"/>
              <a:pPr/>
              <a:t>7</a:t>
            </a:fld>
            <a:endParaRPr lang="en-US"/>
          </a:p>
        </p:txBody>
      </p:sp>
    </p:spTree>
    <p:extLst>
      <p:ext uri="{BB962C8B-B14F-4D97-AF65-F5344CB8AC3E}">
        <p14:creationId xmlns:p14="http://schemas.microsoft.com/office/powerpoint/2010/main" val="254261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latest data we have from the Cold</a:t>
            </a:r>
            <a:r>
              <a:rPr lang="en-US" baseline="0" dirty="0"/>
              <a:t> chain inventory - </a:t>
            </a:r>
            <a:r>
              <a:rPr lang="en-US" dirty="0"/>
              <a:t>The data for the National Depot is pending further details to be marked as complete, i.e., data is being completed with the support of the EPI team and CC Managers. We collected data for </a:t>
            </a:r>
            <a:r>
              <a:rPr lang="en-US" b="1" dirty="0"/>
              <a:t>1638 </a:t>
            </a:r>
            <a:r>
              <a:rPr lang="en-US" b="1" dirty="0" smtClean="0"/>
              <a:t>locations</a:t>
            </a:r>
            <a:endParaRPr lang="en-US" b="1" dirty="0"/>
          </a:p>
          <a:p>
            <a:endParaRPr lang="en-US" b="1" dirty="0"/>
          </a:p>
          <a:p>
            <a:r>
              <a:rPr lang="en-US" b="1" i="1" u="sng" dirty="0">
                <a:solidFill>
                  <a:srgbClr val="FF0000"/>
                </a:solidFill>
              </a:rPr>
              <a:t>Other stats that might be interesting to showcase:</a:t>
            </a:r>
          </a:p>
          <a:p>
            <a:r>
              <a:rPr lang="en-US" b="1" dirty="0"/>
              <a:t>88% of (active or awaiting repair) CCE is runs on electricity</a:t>
            </a:r>
          </a:p>
          <a:p>
            <a:r>
              <a:rPr lang="en-US" b="1" dirty="0"/>
              <a:t>95% of facilities have at least one working/repairable or not installed </a:t>
            </a:r>
            <a:r>
              <a:rPr lang="en-US" b="1" dirty="0" smtClean="0"/>
              <a:t>CCEI</a:t>
            </a:r>
          </a:p>
          <a:p>
            <a:r>
              <a:rPr lang="en-US" b="1" dirty="0" smtClean="0"/>
              <a:t>3% of new CCE is still to be installed</a:t>
            </a:r>
          </a:p>
          <a:p>
            <a:r>
              <a:rPr lang="en-US" b="1" dirty="0" smtClean="0"/>
              <a:t>14% of existing CCE is not working but can be fixed  </a:t>
            </a:r>
            <a:endParaRPr lang="en-US" b="1" dirty="0"/>
          </a:p>
          <a:p>
            <a:endParaRPr lang="en-US" b="1" dirty="0"/>
          </a:p>
        </p:txBody>
      </p:sp>
      <p:sp>
        <p:nvSpPr>
          <p:cNvPr id="4" name="Slide Number Placeholder 3"/>
          <p:cNvSpPr>
            <a:spLocks noGrp="1"/>
          </p:cNvSpPr>
          <p:nvPr>
            <p:ph type="sldNum" idx="10"/>
          </p:nvPr>
        </p:nvSpPr>
        <p:spPr/>
        <p:txBody>
          <a:bodyPr/>
          <a:lstStyle/>
          <a:p>
            <a:fld id="{E19C6486-9E15-4AEF-AE2C-877A1E021DFC}" type="slidenum">
              <a:rPr lang="en-US" smtClean="0"/>
              <a:pPr/>
              <a:t>8</a:t>
            </a:fld>
            <a:endParaRPr lang="en-US"/>
          </a:p>
        </p:txBody>
      </p:sp>
    </p:spTree>
    <p:extLst>
      <p:ext uri="{BB962C8B-B14F-4D97-AF65-F5344CB8AC3E}">
        <p14:creationId xmlns:p14="http://schemas.microsoft.com/office/powerpoint/2010/main" val="406590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idx="10"/>
          </p:nvPr>
        </p:nvSpPr>
        <p:spPr/>
        <p:txBody>
          <a:bodyPr/>
          <a:lstStyle/>
          <a:p>
            <a:fld id="{E19C6486-9E15-4AEF-AE2C-877A1E021DFC}" type="slidenum">
              <a:rPr lang="en-US" smtClean="0"/>
              <a:pPr/>
              <a:t>9</a:t>
            </a:fld>
            <a:endParaRPr lang="en-US"/>
          </a:p>
        </p:txBody>
      </p:sp>
    </p:spTree>
    <p:extLst>
      <p:ext uri="{BB962C8B-B14F-4D97-AF65-F5344CB8AC3E}">
        <p14:creationId xmlns:p14="http://schemas.microsoft.com/office/powerpoint/2010/main" val="2984922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Photo">
    <p:spTree>
      <p:nvGrpSpPr>
        <p:cNvPr id="1" name=""/>
        <p:cNvGrpSpPr/>
        <p:nvPr/>
      </p:nvGrpSpPr>
      <p:grpSpPr>
        <a:xfrm>
          <a:off x="0" y="0"/>
          <a:ext cx="0" cy="0"/>
          <a:chOff x="0" y="0"/>
          <a:chExt cx="0" cy="0"/>
        </a:xfrm>
      </p:grpSpPr>
      <p:sp>
        <p:nvSpPr>
          <p:cNvPr id="9" name="Rectangle 8"/>
          <p:cNvSpPr/>
          <p:nvPr userDrawn="1"/>
        </p:nvSpPr>
        <p:spPr bwMode="auto">
          <a:xfrm>
            <a:off x="0" y="6096000"/>
            <a:ext cx="9144000" cy="76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4" name="Rectangle 5"/>
          <p:cNvSpPr>
            <a:spLocks noGrp="1" noChangeArrowheads="1"/>
          </p:cNvSpPr>
          <p:nvPr>
            <p:ph type="sldNum" idx="10"/>
          </p:nvPr>
        </p:nvSpPr>
        <p:spPr>
          <a:ln/>
        </p:spPr>
        <p:txBody>
          <a:bodyPr/>
          <a:lstStyle>
            <a:lvl1pPr algn="r">
              <a:defRPr>
                <a:solidFill>
                  <a:schemeClr val="accent4"/>
                </a:solidFill>
              </a:defRPr>
            </a:lvl1pPr>
          </a:lstStyle>
          <a:p>
            <a:fld id="{567BF195-24C8-4EB3-BB83-F63D71B8B659}" type="slidenum">
              <a:rPr lang="en-US" smtClean="0"/>
              <a:pPr/>
              <a:t>‹#›</a:t>
            </a:fld>
            <a:endParaRPr lang="en-US" dirty="0"/>
          </a:p>
        </p:txBody>
      </p:sp>
      <p:pic>
        <p:nvPicPr>
          <p:cNvPr id="8" name="Content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8062" b="13337"/>
          <a:stretch/>
        </p:blipFill>
        <p:spPr bwMode="auto">
          <a:xfrm>
            <a:off x="0" y="2133600"/>
            <a:ext cx="9161566" cy="4025436"/>
          </a:xfrm>
          <a:prstGeom prst="rect">
            <a:avLst/>
          </a:prstGeom>
          <a:noFill/>
          <a:ln w="9525">
            <a:noFill/>
            <a:round/>
            <a:headEnd/>
            <a:tailEnd/>
          </a:ln>
        </p:spPr>
      </p:pic>
      <p:sp>
        <p:nvSpPr>
          <p:cNvPr id="10" name="Rectangle 9"/>
          <p:cNvSpPr/>
          <p:nvPr userDrawn="1"/>
        </p:nvSpPr>
        <p:spPr bwMode="auto">
          <a:xfrm>
            <a:off x="0" y="5867400"/>
            <a:ext cx="9144000" cy="304800"/>
          </a:xfrm>
          <a:prstGeom prst="rect">
            <a:avLst/>
          </a:prstGeom>
          <a:solidFill>
            <a:schemeClr val="tx2">
              <a:alpha val="7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pic>
        <p:nvPicPr>
          <p:cNvPr id="11" name="Picture 10" descr="VR_2014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309" y="457200"/>
            <a:ext cx="6424182" cy="1403668"/>
          </a:xfrm>
          <a:prstGeom prst="rect">
            <a:avLst/>
          </a:prstGeom>
        </p:spPr>
      </p:pic>
      <p:sp>
        <p:nvSpPr>
          <p:cNvPr id="12" name="Rectangle 11"/>
          <p:cNvSpPr/>
          <p:nvPr userDrawn="1"/>
        </p:nvSpPr>
        <p:spPr bwMode="auto">
          <a:xfrm>
            <a:off x="0" y="2133600"/>
            <a:ext cx="9220200" cy="3733800"/>
          </a:xfrm>
          <a:prstGeom prst="rect">
            <a:avLst/>
          </a:prstGeom>
          <a:gradFill flip="none" rotWithShape="1">
            <a:gsLst>
              <a:gs pos="35000">
                <a:schemeClr val="tx1">
                  <a:lumMod val="75000"/>
                  <a:alpha val="90000"/>
                </a:schemeClr>
              </a:gs>
              <a:gs pos="100000">
                <a:schemeClr val="accent3">
                  <a:lumMod val="40000"/>
                  <a:lumOff val="60000"/>
                  <a:alpha val="0"/>
                </a:schemeClr>
              </a:gs>
            </a:gsLst>
            <a:lin ang="168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2" name="Title 1"/>
          <p:cNvSpPr>
            <a:spLocks noGrp="1"/>
          </p:cNvSpPr>
          <p:nvPr>
            <p:ph type="ctrTitle"/>
          </p:nvPr>
        </p:nvSpPr>
        <p:spPr>
          <a:xfrm>
            <a:off x="685800" y="2819400"/>
            <a:ext cx="6324600" cy="1600200"/>
          </a:xfrm>
        </p:spPr>
        <p:txBody>
          <a:bodyPr anchor="t" anchorCtr="0"/>
          <a:lstStyle>
            <a:lvl1pPr algn="l">
              <a:lnSpc>
                <a:spcPts val="6120"/>
              </a:lnSpc>
              <a:defRPr sz="6600">
                <a:solidFill>
                  <a:srgbClr val="EDE7D5"/>
                </a:solidFill>
                <a:latin typeface="Calibri Light"/>
                <a:cs typeface="Calibri Light"/>
              </a:defRPr>
            </a:lvl1pPr>
          </a:lstStyle>
          <a:p>
            <a:r>
              <a:rPr lang="en-US" dirty="0"/>
              <a:t>Click to edit Master title style</a:t>
            </a:r>
          </a:p>
        </p:txBody>
      </p:sp>
      <p:sp>
        <p:nvSpPr>
          <p:cNvPr id="3" name="Subtitle 2"/>
          <p:cNvSpPr>
            <a:spLocks noGrp="1"/>
          </p:cNvSpPr>
          <p:nvPr>
            <p:ph type="subTitle" idx="1"/>
          </p:nvPr>
        </p:nvSpPr>
        <p:spPr>
          <a:xfrm>
            <a:off x="685800" y="4495800"/>
            <a:ext cx="6400800" cy="1295400"/>
          </a:xfrm>
        </p:spPr>
        <p:txBody>
          <a:bodyPr/>
          <a:lstStyle>
            <a:lvl1pPr marL="0" indent="0" algn="l">
              <a:buNone/>
              <a:defRPr sz="2000" cap="all" spc="9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92628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5987C8-B22E-44AA-9007-05C65E7453D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19144505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5987C8-B22E-44AA-9007-05C65E7453DF}"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26889629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5987C8-B22E-44AA-9007-05C65E7453DF}"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201187622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5987C8-B22E-44AA-9007-05C65E7453DF}" type="datetimeFigureOut">
              <a:rPr lang="en-US" smtClean="0"/>
              <a:t>10/17/2017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7457578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95987C8-B22E-44AA-9007-05C65E7453DF}" type="datetimeFigureOut">
              <a:rPr lang="en-US" smtClean="0"/>
              <a:t>10/17/2017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25226440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5987C8-B22E-44AA-9007-05C65E7453DF}"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18254441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987C8-B22E-44AA-9007-05C65E7453D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2419552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987C8-B22E-44AA-9007-05C65E7453D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20892870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noPhoto">
    <p:spTree>
      <p:nvGrpSpPr>
        <p:cNvPr id="1" name=""/>
        <p:cNvGrpSpPr/>
        <p:nvPr/>
      </p:nvGrpSpPr>
      <p:grpSpPr>
        <a:xfrm>
          <a:off x="0" y="0"/>
          <a:ext cx="0" cy="0"/>
          <a:chOff x="0" y="0"/>
          <a:chExt cx="0" cy="0"/>
        </a:xfrm>
      </p:grpSpPr>
      <p:pic>
        <p:nvPicPr>
          <p:cNvPr id="11" name="Picture 10" descr="CREAM_BG.jpg"/>
          <p:cNvPicPr>
            <a:picLocks noChangeAspect="1"/>
          </p:cNvPicPr>
          <p:nvPr userDrawn="1"/>
        </p:nvPicPr>
        <p:blipFill rotWithShape="1">
          <a:blip r:embed="rId2">
            <a:extLst>
              <a:ext uri="{28A0092B-C50C-407E-A947-70E740481C1C}">
                <a14:useLocalDpi xmlns:a14="http://schemas.microsoft.com/office/drawing/2010/main" val="0"/>
              </a:ext>
            </a:extLst>
          </a:blip>
          <a:srcRect l="3891" t="68929" r="3891" b="1"/>
          <a:stretch/>
        </p:blipFill>
        <p:spPr>
          <a:xfrm>
            <a:off x="0" y="2133600"/>
            <a:ext cx="9144000" cy="4191000"/>
          </a:xfrm>
          <a:prstGeom prst="rect">
            <a:avLst/>
          </a:prstGeom>
        </p:spPr>
      </p:pic>
      <p:sp>
        <p:nvSpPr>
          <p:cNvPr id="9" name="Rectangle 8"/>
          <p:cNvSpPr/>
          <p:nvPr userDrawn="1"/>
        </p:nvSpPr>
        <p:spPr bwMode="auto">
          <a:xfrm>
            <a:off x="0" y="6096000"/>
            <a:ext cx="9144000" cy="76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4" name="Rectangle 5"/>
          <p:cNvSpPr>
            <a:spLocks noGrp="1" noChangeArrowheads="1"/>
          </p:cNvSpPr>
          <p:nvPr>
            <p:ph type="sldNum" idx="10"/>
          </p:nvPr>
        </p:nvSpPr>
        <p:spPr>
          <a:ln/>
        </p:spPr>
        <p:txBody>
          <a:bodyPr/>
          <a:lstStyle>
            <a:lvl1pPr>
              <a:defRPr>
                <a:solidFill>
                  <a:schemeClr val="accent4"/>
                </a:solidFill>
              </a:defRPr>
            </a:lvl1pPr>
          </a:lstStyle>
          <a:p>
            <a:fld id="{567BF195-24C8-4EB3-BB83-F63D71B8B659}" type="slidenum">
              <a:rPr lang="en-US" smtClean="0"/>
              <a:pPr/>
              <a:t>‹#›</a:t>
            </a:fld>
            <a:endParaRPr lang="en-US" dirty="0"/>
          </a:p>
        </p:txBody>
      </p:sp>
      <p:sp>
        <p:nvSpPr>
          <p:cNvPr id="10" name="Rectangle 9"/>
          <p:cNvSpPr/>
          <p:nvPr userDrawn="1"/>
        </p:nvSpPr>
        <p:spPr bwMode="auto">
          <a:xfrm>
            <a:off x="0" y="5867400"/>
            <a:ext cx="9144000" cy="304800"/>
          </a:xfrm>
          <a:prstGeom prst="rect">
            <a:avLst/>
          </a:prstGeom>
          <a:solidFill>
            <a:schemeClr val="tx2">
              <a:alpha val="7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pic>
        <p:nvPicPr>
          <p:cNvPr id="8" name="Picture 7" descr="VR_2014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309" y="457200"/>
            <a:ext cx="6424182" cy="1403668"/>
          </a:xfrm>
          <a:prstGeom prst="rect">
            <a:avLst/>
          </a:prstGeom>
        </p:spPr>
      </p:pic>
      <p:sp>
        <p:nvSpPr>
          <p:cNvPr id="12" name="Title 1"/>
          <p:cNvSpPr>
            <a:spLocks noGrp="1"/>
          </p:cNvSpPr>
          <p:nvPr>
            <p:ph type="ctrTitle"/>
          </p:nvPr>
        </p:nvSpPr>
        <p:spPr>
          <a:xfrm>
            <a:off x="685800" y="2819400"/>
            <a:ext cx="4572000" cy="1676400"/>
          </a:xfrm>
        </p:spPr>
        <p:txBody>
          <a:bodyPr anchor="t" anchorCtr="0"/>
          <a:lstStyle>
            <a:lvl1pPr algn="l">
              <a:lnSpc>
                <a:spcPts val="6120"/>
              </a:lnSpc>
              <a:defRPr sz="6600">
                <a:solidFill>
                  <a:schemeClr val="tx1"/>
                </a:solidFill>
                <a:latin typeface="Calibri Light"/>
                <a:cs typeface="Calibri Light"/>
              </a:defRPr>
            </a:lvl1pPr>
          </a:lstStyle>
          <a:p>
            <a:r>
              <a:rPr lang="en-US" dirty="0"/>
              <a:t>Click to edit Master title style</a:t>
            </a:r>
          </a:p>
        </p:txBody>
      </p:sp>
      <p:sp>
        <p:nvSpPr>
          <p:cNvPr id="13" name="Subtitle 2"/>
          <p:cNvSpPr>
            <a:spLocks noGrp="1"/>
          </p:cNvSpPr>
          <p:nvPr>
            <p:ph type="subTitle" idx="1"/>
          </p:nvPr>
        </p:nvSpPr>
        <p:spPr>
          <a:xfrm>
            <a:off x="685800" y="4495800"/>
            <a:ext cx="4572000" cy="1295400"/>
          </a:xfrm>
        </p:spPr>
        <p:txBody>
          <a:bodyPr/>
          <a:lstStyle>
            <a:lvl1pPr marL="0" indent="0" algn="l">
              <a:buNone/>
              <a:defRPr sz="2000" cap="all" spc="9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91749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6425" cy="5029200"/>
          </a:xfrm>
        </p:spPr>
        <p:txBody>
          <a:bodyPr/>
          <a:lstStyle>
            <a:lvl1pPr marL="339725" indent="-339725">
              <a:buClr>
                <a:schemeClr val="tx2"/>
              </a:buClr>
              <a:buSzPct val="80000"/>
              <a:buFont typeface="Segoe UI Light" panose="020B0502040204020203"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idx="10"/>
          </p:nvPr>
        </p:nvSpPr>
        <p:spPr>
          <a:ln/>
        </p:spPr>
        <p:txBody>
          <a:bodyPr/>
          <a:lstStyle>
            <a:lvl1pPr>
              <a:defRPr/>
            </a:lvl1pPr>
          </a:lstStyle>
          <a:p>
            <a:fld id="{9136313C-A27A-4923-967C-9454C168EAD2}" type="slidenum">
              <a:rPr lang="en-US"/>
              <a:pPr/>
              <a:t>‹#›</a:t>
            </a:fld>
            <a:endParaRPr lang="en-US"/>
          </a:p>
        </p:txBody>
      </p:sp>
      <p:sp>
        <p:nvSpPr>
          <p:cNvPr id="5" name="Title 1"/>
          <p:cNvSpPr>
            <a:spLocks noGrp="1"/>
          </p:cNvSpPr>
          <p:nvPr>
            <p:ph type="title"/>
          </p:nvPr>
        </p:nvSpPr>
        <p:spPr>
          <a:xfrm>
            <a:off x="457200" y="228599"/>
            <a:ext cx="8226425" cy="747865"/>
          </a:xfrm>
        </p:spPr>
        <p:txBody>
          <a:bodyPr anchor="t" anchorCtr="0"/>
          <a:lstStyle>
            <a:lvl1pPr>
              <a:defRPr sz="36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880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bwMode="auto">
          <a:xfrm flipV="1">
            <a:off x="0" y="0"/>
            <a:ext cx="9144000" cy="9144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6" name="Rectangle 5"/>
          <p:cNvSpPr/>
          <p:nvPr userDrawn="1"/>
        </p:nvSpPr>
        <p:spPr bwMode="auto">
          <a:xfrm>
            <a:off x="0" y="883920"/>
            <a:ext cx="9144000" cy="182880"/>
          </a:xfrm>
          <a:prstGeom prst="rect">
            <a:avLst/>
          </a:prstGeom>
          <a:solidFill>
            <a:schemeClr val="tx2">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2" name="Title 1"/>
          <p:cNvSpPr>
            <a:spLocks noGrp="1"/>
          </p:cNvSpPr>
          <p:nvPr>
            <p:ph type="title"/>
          </p:nvPr>
        </p:nvSpPr>
        <p:spPr>
          <a:xfrm>
            <a:off x="457200" y="152400"/>
            <a:ext cx="8226425" cy="747865"/>
          </a:xfrm>
        </p:spPr>
        <p:txBody>
          <a:bodyPr anchor="t" anchorCtr="0"/>
          <a:lstStyle>
            <a:lvl1pPr>
              <a:defRPr sz="3600">
                <a:solidFill>
                  <a:srgbClr val="EDE7D5"/>
                </a:solidFill>
              </a:defRPr>
            </a:lvl1pPr>
          </a:lstStyle>
          <a:p>
            <a:r>
              <a:rPr lang="en-US" dirty="0"/>
              <a:t>Click to edit Master title style</a:t>
            </a:r>
          </a:p>
        </p:txBody>
      </p:sp>
      <p:sp>
        <p:nvSpPr>
          <p:cNvPr id="3" name="Content Placeholder 2"/>
          <p:cNvSpPr>
            <a:spLocks noGrp="1"/>
          </p:cNvSpPr>
          <p:nvPr>
            <p:ph idx="1"/>
          </p:nvPr>
        </p:nvSpPr>
        <p:spPr>
          <a:xfrm>
            <a:off x="457200" y="1219200"/>
            <a:ext cx="8226425" cy="4903788"/>
          </a:xfrm>
        </p:spPr>
        <p:txBody>
          <a:bodyPr/>
          <a:lstStyle>
            <a:lvl1pPr marL="339725" indent="-339725">
              <a:buClr>
                <a:schemeClr val="tx2"/>
              </a:buClr>
              <a:buSzPct val="80000"/>
              <a:buFont typeface="Segoe UI Light" panose="020B0502040204020203" pitchFamily="34" charset="0"/>
              <a:buChar cha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idx="10"/>
          </p:nvPr>
        </p:nvSpPr>
        <p:spPr>
          <a:ln/>
        </p:spPr>
        <p:txBody>
          <a:bodyPr/>
          <a:lstStyle>
            <a:lvl1pPr>
              <a:defRPr/>
            </a:lvl1pPr>
          </a:lstStyle>
          <a:p>
            <a:fld id="{9136313C-A27A-4923-967C-9454C168EAD2}" type="slidenum">
              <a:rPr lang="en-US"/>
              <a:pPr/>
              <a:t>‹#›</a:t>
            </a:fld>
            <a:endParaRPr lang="en-US"/>
          </a:p>
        </p:txBody>
      </p:sp>
    </p:spTree>
    <p:extLst>
      <p:ext uri="{BB962C8B-B14F-4D97-AF65-F5344CB8AC3E}">
        <p14:creationId xmlns:p14="http://schemas.microsoft.com/office/powerpoint/2010/main" val="35620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Rectangle 5"/>
          <p:cNvSpPr>
            <a:spLocks noGrp="1" noChangeArrowheads="1"/>
          </p:cNvSpPr>
          <p:nvPr>
            <p:ph type="sldNum" idx="10"/>
          </p:nvPr>
        </p:nvSpPr>
        <p:spPr>
          <a:ln/>
        </p:spPr>
        <p:txBody>
          <a:bodyPr/>
          <a:lstStyle>
            <a:lvl1pPr>
              <a:defRPr/>
            </a:lvl1pPr>
          </a:lstStyle>
          <a:p>
            <a:fld id="{14945539-9163-47E3-AB87-0BC1CC641F06}" type="slidenum">
              <a:rPr lang="en-US"/>
              <a:pPr/>
              <a:t>‹#›</a:t>
            </a:fld>
            <a:endParaRPr lang="en-US"/>
          </a:p>
        </p:txBody>
      </p:sp>
      <p:sp>
        <p:nvSpPr>
          <p:cNvPr id="4" name="Title 1"/>
          <p:cNvSpPr>
            <a:spLocks noGrp="1"/>
          </p:cNvSpPr>
          <p:nvPr>
            <p:ph type="title"/>
          </p:nvPr>
        </p:nvSpPr>
        <p:spPr>
          <a:xfrm>
            <a:off x="457200" y="304800"/>
            <a:ext cx="8226425" cy="747865"/>
          </a:xfrm>
        </p:spPr>
        <p:txBody>
          <a:bodyPr anchor="t" anchorCtr="0"/>
          <a:lstStyle>
            <a:lvl1pPr>
              <a:defRPr sz="36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74820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_withFooter">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F6D0E941-3563-446A-B69F-1C2E557D4C95}" type="slidenum">
              <a:rPr lang="en-US"/>
              <a:pPr/>
              <a:t>‹#›</a:t>
            </a:fld>
            <a:endParaRPr lang="en-US"/>
          </a:p>
        </p:txBody>
      </p:sp>
    </p:spTree>
    <p:extLst>
      <p:ext uri="{BB962C8B-B14F-4D97-AF65-F5344CB8AC3E}">
        <p14:creationId xmlns:p14="http://schemas.microsoft.com/office/powerpoint/2010/main" val="61120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5987C8-B22E-44AA-9007-05C65E7453D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6778D-A9CC-4C5C-B428-9BE8D977EA0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064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987C8-B22E-44AA-9007-05C65E7453D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0BB1-5D9B-4137-8438-D0DCC6A8E685}" type="slidenum">
              <a:rPr lang="en-US" smtClean="0"/>
              <a:pPr/>
              <a:t>‹#›</a:t>
            </a:fld>
            <a:endParaRPr lang="en-US" dirty="0"/>
          </a:p>
        </p:txBody>
      </p:sp>
    </p:spTree>
    <p:extLst>
      <p:ext uri="{BB962C8B-B14F-4D97-AF65-F5344CB8AC3E}">
        <p14:creationId xmlns:p14="http://schemas.microsoft.com/office/powerpoint/2010/main" val="29422855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987C8-B22E-44AA-9007-05C65E7453DF}"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F0BB1-5D9B-4137-8438-D0DCC6A8E68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9115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316" name="Rectangle 3"/>
          <p:cNvSpPr>
            <a:spLocks noGrp="1" noChangeArrowheads="1"/>
          </p:cNvSpPr>
          <p:nvPr>
            <p:ph type="title"/>
          </p:nvPr>
        </p:nvSpPr>
        <p:spPr bwMode="auto">
          <a:xfrm>
            <a:off x="457200" y="228599"/>
            <a:ext cx="8226425" cy="990601"/>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a:t>Click to edit the title text format</a:t>
            </a:r>
          </a:p>
        </p:txBody>
      </p:sp>
      <p:sp>
        <p:nvSpPr>
          <p:cNvPr id="13317" name="Rectangle 4"/>
          <p:cNvSpPr>
            <a:spLocks noGrp="1" noChangeArrowheads="1"/>
          </p:cNvSpPr>
          <p:nvPr>
            <p:ph type="body" idx="1"/>
          </p:nvPr>
        </p:nvSpPr>
        <p:spPr bwMode="auto">
          <a:xfrm>
            <a:off x="457200" y="1447800"/>
            <a:ext cx="8226425" cy="48006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3077" name="Rectangle 5"/>
          <p:cNvSpPr>
            <a:spLocks noGrp="1" noChangeArrowheads="1"/>
          </p:cNvSpPr>
          <p:nvPr>
            <p:ph type="sldNum"/>
          </p:nvPr>
        </p:nvSpPr>
        <p:spPr bwMode="auto">
          <a:xfrm>
            <a:off x="152751" y="6324600"/>
            <a:ext cx="457200" cy="2746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4A452A"/>
              </a:buClr>
              <a:buFont typeface="Cambria" charset="0"/>
              <a:buNone/>
              <a:defRPr sz="900" b="0">
                <a:solidFill>
                  <a:srgbClr val="938270"/>
                </a:solidFill>
                <a:latin typeface="Calibri"/>
                <a:cs typeface="Calibri"/>
              </a:defRPr>
            </a:lvl1pPr>
          </a:lstStyle>
          <a:p>
            <a:fld id="{DE2F0BB1-5D9B-4137-8438-D0DCC6A8E685}" type="slidenum">
              <a:rPr lang="en-US" smtClean="0"/>
              <a:pPr/>
              <a:t>‹#›</a:t>
            </a:fld>
            <a:endParaRPr lang="en-US" dirty="0"/>
          </a:p>
        </p:txBody>
      </p:sp>
      <p:cxnSp>
        <p:nvCxnSpPr>
          <p:cNvPr id="3" name="Straight Connector 2"/>
          <p:cNvCxnSpPr/>
          <p:nvPr userDrawn="1"/>
        </p:nvCxnSpPr>
        <p:spPr bwMode="auto">
          <a:xfrm>
            <a:off x="677330" y="6342238"/>
            <a:ext cx="0" cy="228600"/>
          </a:xfrm>
          <a:prstGeom prst="line">
            <a:avLst/>
          </a:prstGeom>
          <a:solidFill>
            <a:srgbClr val="00B8FF"/>
          </a:solidFill>
          <a:ln w="9525" cap="flat" cmpd="sng" algn="ctr">
            <a:solidFill>
              <a:schemeClr val="accent5"/>
            </a:solidFill>
            <a:prstDash val="solid"/>
            <a:round/>
            <a:headEnd type="none" w="med" len="med"/>
            <a:tailEnd type="none" w="med" len="med"/>
          </a:ln>
          <a:effectLst/>
        </p:spPr>
      </p:cxnSp>
      <p:sp>
        <p:nvSpPr>
          <p:cNvPr id="10" name="Rectangle 5"/>
          <p:cNvSpPr txBox="1">
            <a:spLocks noChangeArrowheads="1"/>
          </p:cNvSpPr>
          <p:nvPr userDrawn="1"/>
        </p:nvSpPr>
        <p:spPr bwMode="auto">
          <a:xfrm>
            <a:off x="730250" y="6324600"/>
            <a:ext cx="2362200" cy="2746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defPPr>
              <a:defRPr lang="en-GB"/>
            </a:defPPr>
            <a:lvl1pPr algn="ctr" defTabSz="457200" rtl="0" fontAlgn="base">
              <a:spcBef>
                <a:spcPct val="0"/>
              </a:spcBef>
              <a:spcAft>
                <a:spcPct val="0"/>
              </a:spcAft>
              <a:buClr>
                <a:srgbClr val="4A452A"/>
              </a:buClr>
              <a:buSzPct val="100000"/>
              <a:buFont typeface="Cambria" charset="0"/>
              <a:buNone/>
              <a:defRPr sz="1050" b="0" kern="1200">
                <a:solidFill>
                  <a:srgbClr val="4A452A"/>
                </a:solidFill>
                <a:latin typeface="Segoe UI"/>
                <a:ea typeface="+mn-ea"/>
                <a:cs typeface="Segoe UI"/>
              </a:defRPr>
            </a:lvl1pPr>
            <a:lvl2pPr marL="4572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l"/>
            <a:endParaRPr lang="en-US" sz="800" kern="0" spc="50" dirty="0">
              <a:solidFill>
                <a:schemeClr val="accent1"/>
              </a:solidFill>
              <a:latin typeface="Calibri"/>
              <a:cs typeface="Calibri"/>
            </a:endParaRPr>
          </a:p>
        </p:txBody>
      </p:sp>
    </p:spTree>
    <p:extLst>
      <p:ext uri="{BB962C8B-B14F-4D97-AF65-F5344CB8AC3E}">
        <p14:creationId xmlns:p14="http://schemas.microsoft.com/office/powerpoint/2010/main" val="2954169364"/>
      </p:ext>
    </p:extLst>
  </p:cSld>
  <p:clrMap bg1="lt1" tx1="dk1" bg2="lt2" tx2="dk2" accent1="accent1" accent2="accent2" accent3="accent3" accent4="accent4" accent5="accent5" accent6="accent6" hlink="hlink" folHlink="folHlink"/>
  <p:sldLayoutIdLst>
    <p:sldLayoutId id="2147483677" r:id="rId1"/>
    <p:sldLayoutId id="2147483690" r:id="rId2"/>
    <p:sldLayoutId id="2147483678" r:id="rId3"/>
    <p:sldLayoutId id="2147483689" r:id="rId4"/>
    <p:sldLayoutId id="2147483682" r:id="rId5"/>
    <p:sldLayoutId id="2147483683" r:id="rId6"/>
  </p:sldLayoutIdLst>
  <p:hf hdr="0" ftr="0" dt="0"/>
  <p:txStyles>
    <p:titleStyle>
      <a:lvl1pPr algn="l" defTabSz="457200" rtl="0" eaLnBrk="1" fontAlgn="base" hangingPunct="1">
        <a:lnSpc>
          <a:spcPct val="90000"/>
        </a:lnSpc>
        <a:spcBef>
          <a:spcPct val="0"/>
        </a:spcBef>
        <a:spcAft>
          <a:spcPct val="0"/>
        </a:spcAft>
        <a:buClr>
          <a:srgbClr val="000000"/>
        </a:buClr>
        <a:buSzPct val="100000"/>
        <a:buFont typeface="Cambria" charset="0"/>
        <a:defRPr sz="3600">
          <a:solidFill>
            <a:schemeClr val="tx2"/>
          </a:solidFill>
          <a:latin typeface="Calibri Light"/>
          <a:ea typeface="+mj-ea"/>
          <a:cs typeface="Calibri Light"/>
        </a:defRPr>
      </a:lvl1pPr>
      <a:lvl2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2pPr>
      <a:lvl3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3pPr>
      <a:lvl4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4pPr>
      <a:lvl5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5pPr>
      <a:lvl6pPr marL="4572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6pPr>
      <a:lvl7pPr marL="9144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7pPr>
      <a:lvl8pPr marL="13716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8pPr>
      <a:lvl9pPr marL="18288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9pPr>
    </p:titleStyle>
    <p:bodyStyle>
      <a:lvl1pPr marL="339725" indent="-339725" algn="l" defTabSz="457200" rtl="0" eaLnBrk="1" fontAlgn="base" hangingPunct="1">
        <a:spcBef>
          <a:spcPts val="800"/>
        </a:spcBef>
        <a:spcAft>
          <a:spcPct val="0"/>
        </a:spcAft>
        <a:buClr>
          <a:schemeClr val="tx2"/>
        </a:buClr>
        <a:buSzPct val="90000"/>
        <a:buFont typeface="Wingdings" charset="2"/>
        <a:buChar char="§"/>
        <a:defRPr sz="2200" baseline="0">
          <a:solidFill>
            <a:srgbClr val="473221"/>
          </a:solidFill>
          <a:latin typeface="Calibri Light"/>
          <a:ea typeface="+mn-ea"/>
          <a:cs typeface="Calibri Light"/>
        </a:defRPr>
      </a:lvl1pPr>
      <a:lvl2pPr marL="739775" indent="-166688" algn="l" defTabSz="457200" rtl="0" eaLnBrk="1" fontAlgn="base" hangingPunct="1">
        <a:spcBef>
          <a:spcPts val="600"/>
        </a:spcBef>
        <a:spcAft>
          <a:spcPct val="0"/>
        </a:spcAft>
        <a:buClr>
          <a:schemeClr val="tx2"/>
        </a:buClr>
        <a:buSzPct val="80000"/>
        <a:buFont typeface="Wingdings" charset="2"/>
        <a:buChar char="§"/>
        <a:defRPr sz="1800">
          <a:solidFill>
            <a:srgbClr val="473221"/>
          </a:solidFill>
          <a:latin typeface="Calibri Light"/>
          <a:ea typeface="+mn-ea"/>
          <a:cs typeface="Calibri Light"/>
        </a:defRPr>
      </a:lvl2pPr>
      <a:lvl3pPr marL="1143000" indent="-228600" algn="l" defTabSz="457200" rtl="0" eaLnBrk="1" fontAlgn="base" hangingPunct="1">
        <a:spcBef>
          <a:spcPts val="600"/>
        </a:spcBef>
        <a:spcAft>
          <a:spcPct val="0"/>
        </a:spcAft>
        <a:buClr>
          <a:srgbClr val="000000"/>
        </a:buClr>
        <a:buSzPct val="100000"/>
        <a:buFont typeface="Arial" charset="0"/>
        <a:buChar char="•"/>
        <a:defRPr sz="1600">
          <a:solidFill>
            <a:srgbClr val="473221"/>
          </a:solidFill>
          <a:latin typeface="Calibri Light"/>
          <a:ea typeface="+mn-ea"/>
          <a:cs typeface="Calibri Light"/>
        </a:defRPr>
      </a:lvl3pPr>
      <a:lvl4pPr marL="1600200" indent="-228600" algn="l" defTabSz="457200" rtl="0" eaLnBrk="1" fontAlgn="base" hangingPunct="1">
        <a:spcBef>
          <a:spcPts val="500"/>
        </a:spcBef>
        <a:spcAft>
          <a:spcPct val="0"/>
        </a:spcAft>
        <a:buClr>
          <a:srgbClr val="000000"/>
        </a:buClr>
        <a:buSzPct val="100000"/>
        <a:buFont typeface="Arial" charset="0"/>
        <a:buChar char="–"/>
        <a:defRPr sz="1600">
          <a:solidFill>
            <a:srgbClr val="473221"/>
          </a:solidFill>
          <a:latin typeface="Calibri Light"/>
          <a:ea typeface="+mn-ea"/>
          <a:cs typeface="Calibri Light"/>
        </a:defRPr>
      </a:lvl4pPr>
      <a:lvl5pPr marL="2057400" indent="-228600" algn="l" defTabSz="457200" rtl="0" eaLnBrk="1" fontAlgn="base" hangingPunct="1">
        <a:spcBef>
          <a:spcPts val="500"/>
        </a:spcBef>
        <a:spcAft>
          <a:spcPct val="0"/>
        </a:spcAft>
        <a:buClr>
          <a:srgbClr val="000000"/>
        </a:buClr>
        <a:buSzPct val="100000"/>
        <a:buFont typeface="Arial" charset="0"/>
        <a:buChar char="»"/>
        <a:defRPr sz="1600">
          <a:solidFill>
            <a:srgbClr val="473221"/>
          </a:solidFill>
          <a:latin typeface="Calibri Light"/>
          <a:ea typeface="+mn-ea"/>
          <a:cs typeface="Calibri Light"/>
        </a:defRPr>
      </a:lvl5pPr>
      <a:lvl6pPr marL="25146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10/17/2017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E2F0BB1-5D9B-4137-8438-D0DCC6A8E68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677330" y="6342238"/>
            <a:ext cx="0" cy="228600"/>
          </a:xfrm>
          <a:prstGeom prst="line">
            <a:avLst/>
          </a:prstGeom>
          <a:solidFill>
            <a:srgbClr val="00B8FF"/>
          </a:solidFill>
          <a:ln w="9525" cap="flat" cmpd="sng" algn="ctr">
            <a:solidFill>
              <a:schemeClr val="accent5"/>
            </a:solidFill>
            <a:prstDash val="solid"/>
            <a:round/>
            <a:headEnd type="none" w="med" len="med"/>
            <a:tailEnd type="none" w="med" len="med"/>
          </a:ln>
          <a:effectLst/>
        </p:spPr>
      </p:cxnSp>
      <p:sp>
        <p:nvSpPr>
          <p:cNvPr id="12" name="Rectangle 5"/>
          <p:cNvSpPr txBox="1">
            <a:spLocks noChangeArrowheads="1"/>
          </p:cNvSpPr>
          <p:nvPr userDrawn="1"/>
        </p:nvSpPr>
        <p:spPr bwMode="auto">
          <a:xfrm>
            <a:off x="730250" y="6324600"/>
            <a:ext cx="2362200" cy="2746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defPPr>
              <a:defRPr lang="en-GB"/>
            </a:defPPr>
            <a:lvl1pPr algn="ctr" defTabSz="457200" rtl="0" fontAlgn="base">
              <a:spcBef>
                <a:spcPct val="0"/>
              </a:spcBef>
              <a:spcAft>
                <a:spcPct val="0"/>
              </a:spcAft>
              <a:buClr>
                <a:srgbClr val="4A452A"/>
              </a:buClr>
              <a:buSzPct val="100000"/>
              <a:buFont typeface="Cambria" charset="0"/>
              <a:buNone/>
              <a:defRPr sz="1050" b="0" kern="1200">
                <a:solidFill>
                  <a:srgbClr val="4A452A"/>
                </a:solidFill>
                <a:latin typeface="Segoe UI"/>
                <a:ea typeface="+mn-ea"/>
                <a:cs typeface="Segoe UI"/>
              </a:defRPr>
            </a:lvl1pPr>
            <a:lvl2pPr marL="4572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l"/>
            <a:endParaRPr lang="en-US" sz="800" kern="0" spc="50" dirty="0">
              <a:solidFill>
                <a:schemeClr val="accent1"/>
              </a:solidFill>
              <a:latin typeface="Calibri"/>
              <a:cs typeface="Calibri"/>
            </a:endParaRPr>
          </a:p>
        </p:txBody>
      </p:sp>
    </p:spTree>
    <p:extLst>
      <p:ext uri="{BB962C8B-B14F-4D97-AF65-F5344CB8AC3E}">
        <p14:creationId xmlns:p14="http://schemas.microsoft.com/office/powerpoint/2010/main" val="32896149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bkhanlawia@gmail.com"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6.png"/><Relationship Id="rId5" Type="http://schemas.openxmlformats.org/officeDocument/2006/relationships/image" Target="../media/image12.jpeg"/><Relationship Id="rId10" Type="http://schemas.openxmlformats.org/officeDocument/2006/relationships/image" Target="../media/image17.emf"/><Relationship Id="rId4" Type="http://schemas.openxmlformats.org/officeDocument/2006/relationships/image" Target="../media/image11.jpeg"/><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normAutofit fontScale="85000" lnSpcReduction="20000"/>
          </a:bodyPr>
          <a:lstStyle/>
          <a:p>
            <a:r>
              <a:rPr lang="en-US" dirty="0"/>
              <a:t>Presenter: </a:t>
            </a:r>
            <a:r>
              <a:rPr lang="en-US" dirty="0" err="1"/>
              <a:t>Balbina</a:t>
            </a:r>
            <a:r>
              <a:rPr lang="en-US" dirty="0"/>
              <a:t> </a:t>
            </a:r>
            <a:r>
              <a:rPr lang="en-US" dirty="0" smtClean="0"/>
              <a:t>MARIO</a:t>
            </a:r>
          </a:p>
          <a:p>
            <a:r>
              <a:rPr lang="en-US" dirty="0" smtClean="0"/>
              <a:t>EPI National Logistician</a:t>
            </a:r>
          </a:p>
          <a:p>
            <a:r>
              <a:rPr lang="en-US" dirty="0" smtClean="0"/>
              <a:t>Mozambique </a:t>
            </a:r>
            <a:r>
              <a:rPr lang="en-US" dirty="0" err="1" smtClean="0"/>
              <a:t>MoH</a:t>
            </a:r>
            <a:r>
              <a:rPr lang="en-US" dirty="0" smtClean="0"/>
              <a:t> (</a:t>
            </a:r>
            <a:r>
              <a:rPr lang="en-US" dirty="0" err="1" smtClean="0"/>
              <a:t>misau</a:t>
            </a:r>
            <a:r>
              <a:rPr lang="en-US" dirty="0" smtClean="0"/>
              <a:t>)</a:t>
            </a:r>
          </a:p>
          <a:p>
            <a:endParaRPr lang="en-US" dirty="0"/>
          </a:p>
        </p:txBody>
      </p:sp>
      <p:sp>
        <p:nvSpPr>
          <p:cNvPr id="5" name="Title 1"/>
          <p:cNvSpPr txBox="1">
            <a:spLocks/>
          </p:cNvSpPr>
          <p:nvPr/>
        </p:nvSpPr>
        <p:spPr>
          <a:xfrm>
            <a:off x="685800" y="1122363"/>
            <a:ext cx="7772400" cy="23876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buClrTx/>
              <a:buSzTx/>
              <a:buFontTx/>
            </a:pPr>
            <a:r>
              <a:rPr lang="en-US" sz="3600" b="1" dirty="0"/>
              <a:t>Cold Chain Management </a:t>
            </a:r>
            <a:r>
              <a:rPr lang="en-US" sz="3600" dirty="0"/>
              <a:t>and </a:t>
            </a:r>
            <a:r>
              <a:rPr lang="en-US" sz="3600" b="1" dirty="0"/>
              <a:t>Continuous Temperature Monitoring </a:t>
            </a:r>
            <a:r>
              <a:rPr lang="en-US" sz="3600" dirty="0"/>
              <a:t>in </a:t>
            </a:r>
            <a:r>
              <a:rPr lang="en-US" sz="3600" dirty="0" smtClean="0"/>
              <a:t>Mozambique</a:t>
            </a:r>
          </a:p>
          <a:p>
            <a:pPr algn="l" fontAlgn="auto">
              <a:spcAft>
                <a:spcPts val="0"/>
              </a:spcAft>
              <a:buClrTx/>
              <a:buSzTx/>
              <a:buFontTx/>
            </a:pPr>
            <a:endParaRPr lang="en-US" sz="3600" dirty="0" smtClean="0"/>
          </a:p>
          <a:p>
            <a:pPr algn="l" fontAlgn="auto">
              <a:spcAft>
                <a:spcPts val="0"/>
              </a:spcAft>
              <a:buClrTx/>
              <a:buSzTx/>
              <a:buFontTx/>
            </a:pPr>
            <a:r>
              <a:rPr lang="en-US" sz="2400" dirty="0" smtClean="0"/>
              <a:t>TechNet-21 Conference, October 2017</a:t>
            </a:r>
            <a:endParaRPr lang="en-US" sz="2000" dirty="0"/>
          </a:p>
        </p:txBody>
      </p:sp>
      <p:pic>
        <p:nvPicPr>
          <p:cNvPr id="2" name="Picture 1"/>
          <p:cNvPicPr>
            <a:picLocks noChangeAspect="1"/>
          </p:cNvPicPr>
          <p:nvPr/>
        </p:nvPicPr>
        <p:blipFill>
          <a:blip r:embed="rId3"/>
          <a:stretch>
            <a:fillRect/>
          </a:stretch>
        </p:blipFill>
        <p:spPr>
          <a:xfrm>
            <a:off x="8343438" y="76200"/>
            <a:ext cx="658425" cy="688908"/>
          </a:xfrm>
          <a:prstGeom prst="rect">
            <a:avLst/>
          </a:prstGeom>
        </p:spPr>
      </p:pic>
    </p:spTree>
    <p:extLst>
      <p:ext uri="{BB962C8B-B14F-4D97-AF65-F5344CB8AC3E}">
        <p14:creationId xmlns:p14="http://schemas.microsoft.com/office/powerpoint/2010/main" val="405983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09" y="381000"/>
            <a:ext cx="7635240" cy="1559130"/>
          </a:xfrm>
        </p:spPr>
        <p:txBody>
          <a:bodyPr>
            <a:normAutofit fontScale="90000"/>
          </a:bodyPr>
          <a:lstStyle/>
          <a:p>
            <a:r>
              <a:rPr lang="en-US" kern="0" dirty="0" smtClean="0">
                <a:solidFill>
                  <a:schemeClr val="tx1"/>
                </a:solidFill>
              </a:rPr>
              <a:t/>
            </a:r>
            <a:br>
              <a:rPr lang="en-US" kern="0" dirty="0" smtClean="0">
                <a:solidFill>
                  <a:schemeClr val="tx1"/>
                </a:solidFill>
              </a:rPr>
            </a:br>
            <a:r>
              <a:rPr lang="en-US" kern="0" dirty="0">
                <a:solidFill>
                  <a:schemeClr val="tx1"/>
                </a:solidFill>
              </a:rPr>
              <a:t/>
            </a:r>
            <a:br>
              <a:rPr lang="en-US" kern="0" dirty="0">
                <a:solidFill>
                  <a:schemeClr val="tx1"/>
                </a:solidFill>
              </a:rPr>
            </a:br>
            <a:r>
              <a:rPr lang="en-US" kern="0" dirty="0" smtClean="0">
                <a:solidFill>
                  <a:schemeClr val="tx1"/>
                </a:solidFill>
              </a:rPr>
              <a:t/>
            </a:r>
            <a:br>
              <a:rPr lang="en-US" kern="0" dirty="0" smtClean="0">
                <a:solidFill>
                  <a:schemeClr val="tx1"/>
                </a:solidFill>
              </a:rPr>
            </a:br>
            <a:r>
              <a:rPr lang="en-US" kern="0" dirty="0" smtClean="0">
                <a:solidFill>
                  <a:schemeClr val="tx1"/>
                </a:solidFill>
              </a:rPr>
              <a:t/>
            </a:r>
            <a:br>
              <a:rPr lang="en-US" kern="0" dirty="0" smtClean="0">
                <a:solidFill>
                  <a:schemeClr val="tx1"/>
                </a:solidFill>
              </a:rPr>
            </a:br>
            <a:r>
              <a:rPr lang="en-US" kern="0" dirty="0">
                <a:solidFill>
                  <a:schemeClr val="tx1"/>
                </a:solidFill>
              </a:rPr>
              <a:t/>
            </a:r>
            <a:br>
              <a:rPr lang="en-US" kern="0" dirty="0">
                <a:solidFill>
                  <a:schemeClr val="tx1"/>
                </a:solidFill>
              </a:rPr>
            </a:br>
            <a:r>
              <a:rPr lang="en-US" kern="0" dirty="0" smtClean="0">
                <a:solidFill>
                  <a:schemeClr val="tx1"/>
                </a:solidFill>
              </a:rPr>
              <a:t>Key </a:t>
            </a:r>
            <a:r>
              <a:rPr lang="en-US" kern="0" dirty="0">
                <a:solidFill>
                  <a:schemeClr val="tx1"/>
                </a:solidFill>
              </a:rPr>
              <a:t>takeaways/learnings for other countries </a:t>
            </a:r>
            <a:br>
              <a:rPr lang="en-US" kern="0" dirty="0">
                <a:solidFill>
                  <a:schemeClr val="tx1"/>
                </a:solidFill>
              </a:rPr>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b="1" dirty="0" smtClean="0">
                <a:solidFill>
                  <a:schemeClr val="tx1"/>
                </a:solidFill>
              </a:rPr>
              <a:t> </a:t>
            </a:r>
            <a:r>
              <a:rPr lang="en-US" sz="2400" b="1" dirty="0">
                <a:solidFill>
                  <a:schemeClr val="tx1"/>
                </a:solidFill>
              </a:rPr>
              <a:t> SOPs and processes to ensure RTM data informs decision making </a:t>
            </a:r>
          </a:p>
          <a:p>
            <a:pPr>
              <a:buFont typeface="Wingdings" panose="05000000000000000000" pitchFamily="2" charset="2"/>
              <a:buChar char="v"/>
            </a:pPr>
            <a:r>
              <a:rPr lang="en-US" sz="2400" b="1" dirty="0" smtClean="0">
                <a:solidFill>
                  <a:schemeClr val="tx1"/>
                </a:solidFill>
              </a:rPr>
              <a:t> CCE </a:t>
            </a:r>
            <a:r>
              <a:rPr lang="en-US" sz="2400" b="1" dirty="0">
                <a:solidFill>
                  <a:schemeClr val="tx1"/>
                </a:solidFill>
              </a:rPr>
              <a:t>performance data from RTM can update CCE inventory and therefore inform CCE procurement </a:t>
            </a:r>
            <a:r>
              <a:rPr lang="en-US" sz="2400" b="1" dirty="0" smtClean="0">
                <a:solidFill>
                  <a:schemeClr val="tx1"/>
                </a:solidFill>
              </a:rPr>
              <a:t>planning (such </a:t>
            </a:r>
            <a:r>
              <a:rPr lang="en-US" sz="2400" b="1" dirty="0">
                <a:solidFill>
                  <a:schemeClr val="tx1"/>
                </a:solidFill>
              </a:rPr>
              <a:t>as CCEOP application</a:t>
            </a:r>
            <a:r>
              <a:rPr lang="en-US" sz="2400" b="1" dirty="0" smtClean="0">
                <a:solidFill>
                  <a:schemeClr val="tx1"/>
                </a:solidFill>
              </a:rPr>
              <a:t>)</a:t>
            </a:r>
          </a:p>
          <a:p>
            <a:pPr>
              <a:buFont typeface="Wingdings" panose="05000000000000000000" pitchFamily="2" charset="2"/>
              <a:buChar char="v"/>
            </a:pPr>
            <a:r>
              <a:rPr lang="en-US" sz="2400" b="1" dirty="0">
                <a:solidFill>
                  <a:schemeClr val="tx1"/>
                </a:solidFill>
              </a:rPr>
              <a:t> </a:t>
            </a:r>
            <a:r>
              <a:rPr lang="en-US" sz="2400" b="1" dirty="0" smtClean="0">
                <a:solidFill>
                  <a:schemeClr val="tx1"/>
                </a:solidFill>
              </a:rPr>
              <a:t>CCE performance of different models can inform the country’s maintenance strategy </a:t>
            </a:r>
          </a:p>
          <a:p>
            <a:pPr>
              <a:buFont typeface="Wingdings" panose="05000000000000000000" pitchFamily="2" charset="2"/>
              <a:buChar char="v"/>
            </a:pPr>
            <a:r>
              <a:rPr lang="en-US" sz="2400" b="1" dirty="0">
                <a:solidFill>
                  <a:schemeClr val="tx1"/>
                </a:solidFill>
              </a:rPr>
              <a:t> </a:t>
            </a:r>
            <a:r>
              <a:rPr lang="en-US" sz="2400" b="1" dirty="0" smtClean="0">
                <a:solidFill>
                  <a:schemeClr val="tx1"/>
                </a:solidFill>
              </a:rPr>
              <a:t>Importance of integration of cold chain data into SELV (vaccine logistics electronic system) </a:t>
            </a:r>
            <a:endParaRPr lang="en-US" sz="2400" b="1" dirty="0">
              <a:solidFill>
                <a:schemeClr val="tx1"/>
              </a:solidFill>
            </a:endParaRPr>
          </a:p>
          <a:p>
            <a:endParaRPr lang="en-US" sz="2400" dirty="0"/>
          </a:p>
        </p:txBody>
      </p:sp>
      <p:sp>
        <p:nvSpPr>
          <p:cNvPr id="4" name="Slide Number Placeholder 3"/>
          <p:cNvSpPr>
            <a:spLocks noGrp="1"/>
          </p:cNvSpPr>
          <p:nvPr>
            <p:ph type="sldNum" sz="quarter" idx="12"/>
          </p:nvPr>
        </p:nvSpPr>
        <p:spPr/>
        <p:txBody>
          <a:bodyPr/>
          <a:lstStyle/>
          <a:p>
            <a:fld id="{DE2F0BB1-5D9B-4137-8438-D0DCC6A8E685}" type="slidenum">
              <a:rPr lang="en-US" smtClean="0"/>
              <a:pPr/>
              <a:t>10</a:t>
            </a:fld>
            <a:endParaRPr lang="en-US" dirty="0"/>
          </a:p>
        </p:txBody>
      </p:sp>
    </p:spTree>
    <p:extLst>
      <p:ext uri="{BB962C8B-B14F-4D97-AF65-F5344CB8AC3E}">
        <p14:creationId xmlns:p14="http://schemas.microsoft.com/office/powerpoint/2010/main" val="98783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DE2F0BB1-5D9B-4137-8438-D0DCC6A8E685}"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8332573" y="152400"/>
            <a:ext cx="659027" cy="685800"/>
          </a:xfrm>
          <a:prstGeom prst="rect">
            <a:avLst/>
          </a:prstGeom>
        </p:spPr>
      </p:pic>
      <p:sp>
        <p:nvSpPr>
          <p:cNvPr id="3" name="TextBox 2"/>
          <p:cNvSpPr txBox="1"/>
          <p:nvPr/>
        </p:nvSpPr>
        <p:spPr>
          <a:xfrm>
            <a:off x="1066800" y="2362200"/>
            <a:ext cx="4800600" cy="1754326"/>
          </a:xfrm>
          <a:prstGeom prst="rect">
            <a:avLst/>
          </a:prstGeom>
          <a:noFill/>
        </p:spPr>
        <p:txBody>
          <a:bodyPr wrap="square" rtlCol="0">
            <a:spAutoFit/>
          </a:bodyPr>
          <a:lstStyle/>
          <a:p>
            <a:r>
              <a:rPr lang="en-US" dirty="0" smtClean="0">
                <a:solidFill>
                  <a:schemeClr val="tx1"/>
                </a:solidFill>
              </a:rPr>
              <a:t>For more information, please contact:</a:t>
            </a:r>
          </a:p>
          <a:p>
            <a:endParaRPr lang="en-US" dirty="0">
              <a:solidFill>
                <a:schemeClr val="tx1"/>
              </a:solidFill>
            </a:endParaRPr>
          </a:p>
          <a:p>
            <a:r>
              <a:rPr lang="en-US" dirty="0" err="1" smtClean="0">
                <a:solidFill>
                  <a:schemeClr val="tx1"/>
                </a:solidFill>
              </a:rPr>
              <a:t>Balbina</a:t>
            </a:r>
            <a:r>
              <a:rPr lang="en-US" dirty="0" smtClean="0">
                <a:solidFill>
                  <a:schemeClr val="tx1"/>
                </a:solidFill>
              </a:rPr>
              <a:t> Mario, EPI National Logistician, Mozambique </a:t>
            </a:r>
            <a:r>
              <a:rPr lang="en-US" dirty="0" err="1" smtClean="0">
                <a:solidFill>
                  <a:schemeClr val="tx1"/>
                </a:solidFill>
              </a:rPr>
              <a:t>MoH</a:t>
            </a:r>
            <a:r>
              <a:rPr lang="en-US" dirty="0" smtClean="0">
                <a:solidFill>
                  <a:schemeClr val="tx1"/>
                </a:solidFill>
              </a:rPr>
              <a:t> (MISAU)</a:t>
            </a:r>
          </a:p>
          <a:p>
            <a:r>
              <a:rPr lang="en-US" dirty="0" smtClean="0">
                <a:solidFill>
                  <a:schemeClr val="tx1"/>
                </a:solidFill>
                <a:hlinkClick r:id="rId3"/>
              </a:rPr>
              <a:t>bkhanlawia@gmail.com</a:t>
            </a:r>
            <a:r>
              <a:rPr lang="en-US" dirty="0" smtClean="0">
                <a:solidFill>
                  <a:schemeClr val="tx1"/>
                </a:solidFill>
              </a:rPr>
              <a:t> </a:t>
            </a:r>
          </a:p>
          <a:p>
            <a:endParaRPr lang="en-US" dirty="0"/>
          </a:p>
        </p:txBody>
      </p:sp>
    </p:spTree>
    <p:extLst>
      <p:ext uri="{BB962C8B-B14F-4D97-AF65-F5344CB8AC3E}">
        <p14:creationId xmlns:p14="http://schemas.microsoft.com/office/powerpoint/2010/main" val="1150607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229600" y="419313"/>
            <a:ext cx="659027" cy="685800"/>
          </a:xfrm>
          <a:prstGeom prst="rect">
            <a:avLst/>
          </a:prstGeom>
        </p:spPr>
      </p:pic>
      <p:sp>
        <p:nvSpPr>
          <p:cNvPr id="2" name="Title 1"/>
          <p:cNvSpPr>
            <a:spLocks noGrp="1"/>
          </p:cNvSpPr>
          <p:nvPr>
            <p:ph type="title"/>
          </p:nvPr>
        </p:nvSpPr>
        <p:spPr>
          <a:xfrm>
            <a:off x="304800" y="838200"/>
            <a:ext cx="8458200" cy="563563"/>
          </a:xfrm>
        </p:spPr>
        <p:txBody>
          <a:bodyPr>
            <a:noAutofit/>
          </a:bodyPr>
          <a:lstStyle/>
          <a:p>
            <a:r>
              <a:rPr lang="en-US" sz="3600" dirty="0" smtClean="0"/>
              <a:t>In-country challenges with cold chain performance </a:t>
            </a:r>
            <a:endParaRPr lang="en-US" sz="3600" dirty="0"/>
          </a:p>
        </p:txBody>
      </p:sp>
      <p:sp>
        <p:nvSpPr>
          <p:cNvPr id="4" name="Slide Number Placeholder 3"/>
          <p:cNvSpPr>
            <a:spLocks noGrp="1"/>
          </p:cNvSpPr>
          <p:nvPr>
            <p:ph type="sldNum" sz="quarter" idx="12"/>
          </p:nvPr>
        </p:nvSpPr>
        <p:spPr/>
        <p:txBody>
          <a:bodyPr/>
          <a:lstStyle/>
          <a:p>
            <a:fld id="{9136313C-A27A-4923-967C-9454C168EAD2}" type="slidenum">
              <a:rPr lang="en-US" smtClean="0"/>
              <a:pPr/>
              <a:t>2</a:t>
            </a:fld>
            <a:endParaRPr lang="en-US"/>
          </a:p>
        </p:txBody>
      </p:sp>
      <p:sp>
        <p:nvSpPr>
          <p:cNvPr id="5" name="TextBox 4"/>
          <p:cNvSpPr txBox="1"/>
          <p:nvPr/>
        </p:nvSpPr>
        <p:spPr>
          <a:xfrm>
            <a:off x="762000" y="2057400"/>
            <a:ext cx="7647363"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tx1"/>
                </a:solidFill>
              </a:rPr>
              <a:t>More than 10 different brands and types of refrigerators are installed in HF across the country ---- making storage of necessary spare parts and required technical knowledge to conduct maintenance  </a:t>
            </a:r>
          </a:p>
          <a:p>
            <a:pPr marL="285750" indent="-285750">
              <a:buFont typeface="Arial" panose="020B0604020202020204" pitchFamily="34" charset="0"/>
              <a:buChar char="•"/>
            </a:pPr>
            <a:r>
              <a:rPr lang="en-US" sz="2000" dirty="0" smtClean="0">
                <a:solidFill>
                  <a:schemeClr val="tx1"/>
                </a:solidFill>
              </a:rPr>
              <a:t>Paper-based temperature monitoring forms are supposed to be completed twice a day but are usually done incorrectly or incomplete – giving the wrong information of cold chain performance </a:t>
            </a:r>
          </a:p>
          <a:p>
            <a:pPr marL="285750" indent="-285750">
              <a:buFont typeface="Arial" panose="020B0604020202020204" pitchFamily="34" charset="0"/>
              <a:buChar char="•"/>
            </a:pPr>
            <a:r>
              <a:rPr lang="en-US" sz="2000" dirty="0" smtClean="0">
                <a:solidFill>
                  <a:schemeClr val="tx1"/>
                </a:solidFill>
              </a:rPr>
              <a:t>Each province has only 1 cold chain technician – who usually is responsible for CCE in over 100 HF, 10-15 district depots, and province warehouse  -- technician’s time to fix problem fridges is hampered by lack of information on the problem and how long it’s been happening </a:t>
            </a:r>
          </a:p>
          <a:p>
            <a:endParaRPr lang="en-US" dirty="0">
              <a:solidFill>
                <a:schemeClr val="tx1"/>
              </a:solidFill>
            </a:endParaRPr>
          </a:p>
        </p:txBody>
      </p:sp>
    </p:spTree>
    <p:extLst>
      <p:ext uri="{BB962C8B-B14F-4D97-AF65-F5344CB8AC3E}">
        <p14:creationId xmlns:p14="http://schemas.microsoft.com/office/powerpoint/2010/main" val="1486361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332573" y="152400"/>
            <a:ext cx="659027" cy="685800"/>
          </a:xfrm>
          <a:prstGeom prst="rect">
            <a:avLst/>
          </a:prstGeom>
        </p:spPr>
      </p:pic>
      <p:sp>
        <p:nvSpPr>
          <p:cNvPr id="2" name="Title 1"/>
          <p:cNvSpPr>
            <a:spLocks noGrp="1"/>
          </p:cNvSpPr>
          <p:nvPr>
            <p:ph type="title"/>
          </p:nvPr>
        </p:nvSpPr>
        <p:spPr>
          <a:xfrm>
            <a:off x="0" y="223837"/>
            <a:ext cx="8458200" cy="563563"/>
          </a:xfrm>
        </p:spPr>
        <p:txBody>
          <a:bodyPr>
            <a:noAutofit/>
          </a:bodyPr>
          <a:lstStyle/>
          <a:p>
            <a:r>
              <a:rPr lang="en-US" sz="3600" dirty="0" smtClean="0"/>
              <a:t>Evolution of Cold Chain RTM in Mozambique</a:t>
            </a:r>
            <a:endParaRPr lang="en-US" sz="3600" dirty="0"/>
          </a:p>
        </p:txBody>
      </p:sp>
      <p:sp>
        <p:nvSpPr>
          <p:cNvPr id="4" name="Slide Number Placeholder 3"/>
          <p:cNvSpPr>
            <a:spLocks noGrp="1"/>
          </p:cNvSpPr>
          <p:nvPr>
            <p:ph type="sldNum" sz="quarter" idx="12"/>
          </p:nvPr>
        </p:nvSpPr>
        <p:spPr/>
        <p:txBody>
          <a:bodyPr/>
          <a:lstStyle/>
          <a:p>
            <a:fld id="{9136313C-A27A-4923-967C-9454C168EAD2}" type="slidenum">
              <a:rPr lang="en-US" smtClean="0"/>
              <a:pPr/>
              <a:t>3</a:t>
            </a:fld>
            <a:endParaRPr lang="en-US"/>
          </a:p>
        </p:txBody>
      </p:sp>
      <p:graphicFrame>
        <p:nvGraphicFramePr>
          <p:cNvPr id="10" name="Project Timeline" descr="Line chart that plots each project on the corresponding timeframe." title="Project Timeline"/>
          <p:cNvGraphicFramePr>
            <a:graphicFrameLocks/>
          </p:cNvGraphicFramePr>
          <p:nvPr>
            <p:extLst>
              <p:ext uri="{D42A27DB-BD31-4B8C-83A1-F6EECF244321}">
                <p14:modId xmlns:p14="http://schemas.microsoft.com/office/powerpoint/2010/main" val="1354220059"/>
              </p:ext>
            </p:extLst>
          </p:nvPr>
        </p:nvGraphicFramePr>
        <p:xfrm>
          <a:off x="0" y="960436"/>
          <a:ext cx="8991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9174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267051" y="900265"/>
            <a:ext cx="8839200" cy="3886200"/>
          </a:xfrm>
        </p:spPr>
        <p:txBody>
          <a:bodyPr/>
          <a:lstStyle/>
          <a:p>
            <a:pPr marL="0" lvl="0" indent="0">
              <a:buNone/>
            </a:pPr>
            <a:r>
              <a:rPr lang="en-US" sz="2800" dirty="0" smtClean="0"/>
              <a:t>Will be expanding from 3 to 6 provinces in 2018</a:t>
            </a:r>
            <a:endParaRPr lang="en-US" sz="2800" b="1" dirty="0"/>
          </a:p>
          <a:p>
            <a:pPr lvl="0"/>
            <a:endParaRPr lang="en-US" dirty="0"/>
          </a:p>
          <a:p>
            <a:pPr lvl="0"/>
            <a:endParaRPr lang="en-US" dirty="0"/>
          </a:p>
          <a:p>
            <a:pPr lvl="0"/>
            <a:endParaRPr lang="en-US" dirty="0"/>
          </a:p>
          <a:p>
            <a:pPr lvl="0"/>
            <a:endParaRPr lang="en-US" dirty="0"/>
          </a:p>
          <a:p>
            <a:pPr lvl="0"/>
            <a:endParaRPr lang="en-US" sz="1600" dirty="0"/>
          </a:p>
          <a:p>
            <a:pPr marL="0" indent="0">
              <a:buNone/>
            </a:pPr>
            <a:endParaRPr lang="en-US" sz="1800" dirty="0">
              <a:solidFill>
                <a:srgbClr val="FF0000"/>
              </a:solidFill>
            </a:endParaRPr>
          </a:p>
        </p:txBody>
      </p:sp>
      <p:sp>
        <p:nvSpPr>
          <p:cNvPr id="4" name="Slide Number Placeholder 3"/>
          <p:cNvSpPr>
            <a:spLocks noGrp="1"/>
          </p:cNvSpPr>
          <p:nvPr>
            <p:ph type="sldNum" sz="quarter" idx="12"/>
          </p:nvPr>
        </p:nvSpPr>
        <p:spPr/>
        <p:txBody>
          <a:bodyPr/>
          <a:lstStyle/>
          <a:p>
            <a:fld id="{9136313C-A27A-4923-967C-9454C168EAD2}" type="slidenum">
              <a:rPr lang="en-US" smtClean="0"/>
              <a:pPr/>
              <a:t>4</a:t>
            </a:fld>
            <a:endParaRPr lang="en-US"/>
          </a:p>
        </p:txBody>
      </p:sp>
      <p:sp>
        <p:nvSpPr>
          <p:cNvPr id="8" name="Title 1"/>
          <p:cNvSpPr txBox="1">
            <a:spLocks/>
          </p:cNvSpPr>
          <p:nvPr/>
        </p:nvSpPr>
        <p:spPr bwMode="auto">
          <a:xfrm>
            <a:off x="267051" y="135677"/>
            <a:ext cx="8839200" cy="74786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algn="l" defTabSz="457200" rtl="0" eaLnBrk="1" fontAlgn="base" hangingPunct="1">
              <a:lnSpc>
                <a:spcPct val="90000"/>
              </a:lnSpc>
              <a:spcBef>
                <a:spcPct val="0"/>
              </a:spcBef>
              <a:spcAft>
                <a:spcPct val="0"/>
              </a:spcAft>
              <a:buClr>
                <a:srgbClr val="000000"/>
              </a:buClr>
              <a:buSzPct val="100000"/>
              <a:buFont typeface="Cambria" charset="0"/>
              <a:defRPr sz="3600">
                <a:solidFill>
                  <a:srgbClr val="EDE7D5"/>
                </a:solidFill>
                <a:latin typeface="Calibri Light"/>
                <a:ea typeface="+mj-ea"/>
                <a:cs typeface="Calibri Light"/>
              </a:defRPr>
            </a:lvl1pPr>
            <a:lvl2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2pPr>
            <a:lvl3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3pPr>
            <a:lvl4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4pPr>
            <a:lvl5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5pPr>
            <a:lvl6pPr marL="4572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6pPr>
            <a:lvl7pPr marL="9144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7pPr>
            <a:lvl8pPr marL="13716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8pPr>
            <a:lvl9pPr marL="18288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9pPr>
          </a:lstStyle>
          <a:p>
            <a:r>
              <a:rPr lang="en-US" sz="4000" kern="0" dirty="0" smtClean="0">
                <a:solidFill>
                  <a:schemeClr val="tx1"/>
                </a:solidFill>
              </a:rPr>
              <a:t>RTM - </a:t>
            </a:r>
            <a:r>
              <a:rPr lang="en-US" sz="4000" kern="0" dirty="0" err="1" smtClean="0">
                <a:solidFill>
                  <a:schemeClr val="tx1"/>
                </a:solidFill>
              </a:rPr>
              <a:t>ColdTrace</a:t>
            </a:r>
            <a:r>
              <a:rPr lang="en-US" sz="4000" kern="0" dirty="0" smtClean="0">
                <a:solidFill>
                  <a:schemeClr val="tx1"/>
                </a:solidFill>
              </a:rPr>
              <a:t> </a:t>
            </a:r>
            <a:r>
              <a:rPr lang="en-US" sz="4000" kern="0" dirty="0">
                <a:solidFill>
                  <a:schemeClr val="tx1"/>
                </a:solidFill>
              </a:rPr>
              <a:t>in Mozambique</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665" t="1784" r="60001" b="1784"/>
          <a:stretch/>
        </p:blipFill>
        <p:spPr>
          <a:xfrm>
            <a:off x="381000" y="1828800"/>
            <a:ext cx="2963266" cy="4380481"/>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567186357"/>
              </p:ext>
            </p:extLst>
          </p:nvPr>
        </p:nvGraphicFramePr>
        <p:xfrm>
          <a:off x="4674973" y="2005165"/>
          <a:ext cx="3657600" cy="1854200"/>
        </p:xfrm>
        <a:graphic>
          <a:graphicData uri="http://schemas.openxmlformats.org/drawingml/2006/table">
            <a:tbl>
              <a:tblPr>
                <a:tableStyleId>{5C22544A-7EE6-4342-B048-85BDC9FD1C3A}</a:tableStyleId>
              </a:tblPr>
              <a:tblGrid>
                <a:gridCol w="1657764">
                  <a:extLst>
                    <a:ext uri="{9D8B030D-6E8A-4147-A177-3AD203B41FA5}">
                      <a16:colId xmlns:a16="http://schemas.microsoft.com/office/drawing/2014/main" val="20000"/>
                    </a:ext>
                  </a:extLst>
                </a:gridCol>
                <a:gridCol w="1999836">
                  <a:extLst>
                    <a:ext uri="{9D8B030D-6E8A-4147-A177-3AD203B41FA5}">
                      <a16:colId xmlns:a16="http://schemas.microsoft.com/office/drawing/2014/main" val="20001"/>
                    </a:ext>
                  </a:extLst>
                </a:gridCol>
              </a:tblGrid>
              <a:tr h="437569">
                <a:tc>
                  <a:txBody>
                    <a:bodyPr/>
                    <a:lstStyle/>
                    <a:p>
                      <a:pPr algn="l" fontAlgn="b"/>
                      <a:r>
                        <a:rPr lang="en-US" sz="2000" b="1" u="none" strike="noStrike" dirty="0">
                          <a:effectLst/>
                        </a:rPr>
                        <a:t>Pilot</a:t>
                      </a:r>
                    </a:p>
                    <a:p>
                      <a:pPr algn="l" fontAlgn="b"/>
                      <a:r>
                        <a:rPr lang="en-US" sz="2000" b="1" u="none" strike="noStrike" dirty="0" smtClean="0">
                          <a:effectLst/>
                        </a:rPr>
                        <a:t>Provinces (in Green)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effectLst/>
                        </a:rPr>
                        <a:t># of </a:t>
                      </a:r>
                      <a:r>
                        <a:rPr lang="en-US" sz="2000" b="1" u="none" strike="noStrike" dirty="0" smtClean="0">
                          <a:effectLst/>
                        </a:rPr>
                        <a:t>Devices (210)</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209744">
                <a:tc>
                  <a:txBody>
                    <a:bodyPr/>
                    <a:lstStyle/>
                    <a:p>
                      <a:pPr algn="l" fontAlgn="b"/>
                      <a:r>
                        <a:rPr lang="en-US" sz="2000" u="none" strike="noStrike" dirty="0">
                          <a:effectLst/>
                        </a:rPr>
                        <a:t>Gaza</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209744">
                <a:tc>
                  <a:txBody>
                    <a:bodyPr/>
                    <a:lstStyle/>
                    <a:p>
                      <a:pPr algn="l" fontAlgn="b"/>
                      <a:r>
                        <a:rPr lang="en-US" sz="2000" u="none" strike="noStrike" dirty="0" err="1">
                          <a:effectLst/>
                        </a:rPr>
                        <a:t>Niassa</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76</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209744">
                <a:tc>
                  <a:txBody>
                    <a:bodyPr/>
                    <a:lstStyle/>
                    <a:p>
                      <a:pPr algn="l" fontAlgn="b"/>
                      <a:r>
                        <a:rPr lang="en-US" sz="2000" u="none" strike="noStrike" dirty="0" err="1">
                          <a:effectLst/>
                        </a:rPr>
                        <a:t>Tete</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48</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041905"/>
              </p:ext>
            </p:extLst>
          </p:nvPr>
        </p:nvGraphicFramePr>
        <p:xfrm>
          <a:off x="4674973" y="4114800"/>
          <a:ext cx="3657600" cy="1854200"/>
        </p:xfrm>
        <a:graphic>
          <a:graphicData uri="http://schemas.openxmlformats.org/drawingml/2006/table">
            <a:tbl>
              <a:tblPr>
                <a:tableStyleId>{5C22544A-7EE6-4342-B048-85BDC9FD1C3A}</a:tableStyleId>
              </a:tblPr>
              <a:tblGrid>
                <a:gridCol w="1657764">
                  <a:extLst>
                    <a:ext uri="{9D8B030D-6E8A-4147-A177-3AD203B41FA5}">
                      <a16:colId xmlns:a16="http://schemas.microsoft.com/office/drawing/2014/main" val="20000"/>
                    </a:ext>
                  </a:extLst>
                </a:gridCol>
                <a:gridCol w="1999836">
                  <a:extLst>
                    <a:ext uri="{9D8B030D-6E8A-4147-A177-3AD203B41FA5}">
                      <a16:colId xmlns:a16="http://schemas.microsoft.com/office/drawing/2014/main" val="20001"/>
                    </a:ext>
                  </a:extLst>
                </a:gridCol>
              </a:tblGrid>
              <a:tr h="579951">
                <a:tc>
                  <a:txBody>
                    <a:bodyPr/>
                    <a:lstStyle/>
                    <a:p>
                      <a:pPr algn="l" fontAlgn="b"/>
                      <a:r>
                        <a:rPr lang="en-US" sz="2000" b="1" u="none" strike="noStrike" dirty="0">
                          <a:effectLst/>
                        </a:rPr>
                        <a:t>New</a:t>
                      </a:r>
                    </a:p>
                    <a:p>
                      <a:pPr algn="l" fontAlgn="b"/>
                      <a:r>
                        <a:rPr lang="en-US" sz="2000" b="1" u="none" strike="noStrike" dirty="0" smtClean="0">
                          <a:effectLst/>
                        </a:rPr>
                        <a:t>Provinces (in dark</a:t>
                      </a:r>
                      <a:r>
                        <a:rPr lang="en-US" sz="2000" b="1" u="none" strike="noStrike" baseline="0" dirty="0" smtClean="0">
                          <a:effectLst/>
                        </a:rPr>
                        <a:t> red)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effectLst/>
                        </a:rPr>
                        <a:t># of </a:t>
                      </a:r>
                      <a:r>
                        <a:rPr lang="en-US" sz="2000" b="1" u="none" strike="noStrike" dirty="0" smtClean="0">
                          <a:effectLst/>
                        </a:rPr>
                        <a:t>Devices (649)</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209744">
                <a:tc>
                  <a:txBody>
                    <a:bodyPr/>
                    <a:lstStyle/>
                    <a:p>
                      <a:pPr algn="l" fontAlgn="b"/>
                      <a:r>
                        <a:rPr lang="en-US" sz="2000" u="none" strike="noStrike" dirty="0">
                          <a:effectLst/>
                        </a:rPr>
                        <a:t>Manica</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193</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209744">
                <a:tc>
                  <a:txBody>
                    <a:bodyPr/>
                    <a:lstStyle/>
                    <a:p>
                      <a:pPr algn="l" fontAlgn="b"/>
                      <a:r>
                        <a:rPr lang="en-US" sz="2000" u="none" strike="noStrike" dirty="0">
                          <a:effectLst/>
                        </a:rPr>
                        <a:t>Sofala</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174</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209744">
                <a:tc>
                  <a:txBody>
                    <a:bodyPr/>
                    <a:lstStyle/>
                    <a:p>
                      <a:pPr algn="l" fontAlgn="b"/>
                      <a:r>
                        <a:rPr lang="en-US" sz="2000" u="none" strike="noStrike" dirty="0">
                          <a:effectLst/>
                        </a:rPr>
                        <a:t>Zambezia</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282</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4"/>
          <a:stretch>
            <a:fillRect/>
          </a:stretch>
        </p:blipFill>
        <p:spPr>
          <a:xfrm>
            <a:off x="8332573" y="152400"/>
            <a:ext cx="659027" cy="685800"/>
          </a:xfrm>
          <a:prstGeom prst="rect">
            <a:avLst/>
          </a:prstGeom>
        </p:spPr>
      </p:pic>
    </p:spTree>
    <p:extLst>
      <p:ext uri="{BB962C8B-B14F-4D97-AF65-F5344CB8AC3E}">
        <p14:creationId xmlns:p14="http://schemas.microsoft.com/office/powerpoint/2010/main" val="3400149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24245"/>
            <a:ext cx="8839200" cy="747865"/>
          </a:xfrm>
        </p:spPr>
        <p:txBody>
          <a:bodyPr>
            <a:normAutofit/>
          </a:bodyPr>
          <a:lstStyle/>
          <a:p>
            <a:r>
              <a:rPr lang="en-US" sz="4000" kern="0" dirty="0" smtClean="0">
                <a:solidFill>
                  <a:schemeClr val="tx1"/>
                </a:solidFill>
              </a:rPr>
              <a:t>Benefits of </a:t>
            </a:r>
            <a:r>
              <a:rPr lang="en-US" sz="4000" kern="0" dirty="0" err="1" smtClean="0">
                <a:solidFill>
                  <a:schemeClr val="tx1"/>
                </a:solidFill>
              </a:rPr>
              <a:t>ColdTrace</a:t>
            </a:r>
            <a:endParaRPr lang="en-US" sz="4000" kern="0" dirty="0">
              <a:solidFill>
                <a:schemeClr val="tx1"/>
              </a:solidFill>
            </a:endParaRPr>
          </a:p>
        </p:txBody>
      </p:sp>
      <p:sp>
        <p:nvSpPr>
          <p:cNvPr id="4" name="Slide Number Placeholder 3"/>
          <p:cNvSpPr>
            <a:spLocks noGrp="1"/>
          </p:cNvSpPr>
          <p:nvPr>
            <p:ph type="sldNum" sz="quarter" idx="12"/>
          </p:nvPr>
        </p:nvSpPr>
        <p:spPr/>
        <p:txBody>
          <a:bodyPr/>
          <a:lstStyle/>
          <a:p>
            <a:fld id="{9136313C-A27A-4923-967C-9454C168EAD2}" type="slidenum">
              <a:rPr lang="en-US" smtClean="0"/>
              <a:pPr/>
              <a:t>5</a:t>
            </a:fld>
            <a:endParaRPr lang="en-US"/>
          </a:p>
        </p:txBody>
      </p:sp>
      <p:sp>
        <p:nvSpPr>
          <p:cNvPr id="10" name="Content Placeholder 2"/>
          <p:cNvSpPr txBox="1">
            <a:spLocks/>
          </p:cNvSpPr>
          <p:nvPr/>
        </p:nvSpPr>
        <p:spPr bwMode="auto">
          <a:xfrm>
            <a:off x="152400" y="4601605"/>
            <a:ext cx="9448800" cy="3372069"/>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39725" indent="-339725" algn="l" defTabSz="457200" rtl="0" eaLnBrk="1" fontAlgn="base" hangingPunct="1">
              <a:spcBef>
                <a:spcPts val="800"/>
              </a:spcBef>
              <a:spcAft>
                <a:spcPct val="0"/>
              </a:spcAft>
              <a:buClr>
                <a:schemeClr val="tx2"/>
              </a:buClr>
              <a:buSzPct val="80000"/>
              <a:buFont typeface="Segoe UI Light" panose="020B0502040204020203" pitchFamily="34" charset="0"/>
              <a:buChar char="−"/>
              <a:defRPr sz="2200" baseline="0">
                <a:solidFill>
                  <a:schemeClr val="tx1"/>
                </a:solidFill>
                <a:latin typeface="Calibri Light"/>
                <a:ea typeface="+mn-ea"/>
                <a:cs typeface="Calibri Light"/>
              </a:defRPr>
            </a:lvl1pPr>
            <a:lvl2pPr marL="739775" indent="-166688" algn="l" defTabSz="457200" rtl="0" eaLnBrk="1" fontAlgn="base" hangingPunct="1">
              <a:spcBef>
                <a:spcPts val="600"/>
              </a:spcBef>
              <a:spcAft>
                <a:spcPct val="0"/>
              </a:spcAft>
              <a:buClr>
                <a:schemeClr val="tx2"/>
              </a:buClr>
              <a:buSzPct val="80000"/>
              <a:buFont typeface="Wingdings" charset="2"/>
              <a:buChar char="§"/>
              <a:defRPr sz="1800">
                <a:solidFill>
                  <a:schemeClr val="tx1"/>
                </a:solidFill>
                <a:latin typeface="Calibri Light"/>
                <a:ea typeface="+mn-ea"/>
                <a:cs typeface="Calibri Light"/>
              </a:defRPr>
            </a:lvl2pPr>
            <a:lvl3pPr marL="1143000" indent="-228600" algn="l" defTabSz="457200" rtl="0" eaLnBrk="1" fontAlgn="base" hangingPunct="1">
              <a:spcBef>
                <a:spcPts val="600"/>
              </a:spcBef>
              <a:spcAft>
                <a:spcPct val="0"/>
              </a:spcAft>
              <a:buClr>
                <a:schemeClr val="tx2"/>
              </a:buClr>
              <a:buSzPct val="100000"/>
              <a:buFont typeface="Arial" charset="0"/>
              <a:buChar char="•"/>
              <a:defRPr sz="1600">
                <a:solidFill>
                  <a:schemeClr val="tx1"/>
                </a:solidFill>
                <a:latin typeface="Calibri Light"/>
                <a:ea typeface="+mn-ea"/>
                <a:cs typeface="Calibri Light"/>
              </a:defRPr>
            </a:lvl3pPr>
            <a:lvl4pPr marL="1600200" indent="-228600" algn="l" defTabSz="457200" rtl="0" eaLnBrk="1" fontAlgn="base" hangingPunct="1">
              <a:spcBef>
                <a:spcPts val="500"/>
              </a:spcBef>
              <a:spcAft>
                <a:spcPct val="0"/>
              </a:spcAft>
              <a:buClr>
                <a:schemeClr val="tx2"/>
              </a:buClr>
              <a:buSzPct val="100000"/>
              <a:buFont typeface="Arial" charset="0"/>
              <a:buChar char="–"/>
              <a:defRPr sz="1600">
                <a:solidFill>
                  <a:schemeClr val="tx1"/>
                </a:solidFill>
                <a:latin typeface="Calibri Light"/>
                <a:ea typeface="+mn-ea"/>
                <a:cs typeface="Calibri Light"/>
              </a:defRPr>
            </a:lvl4pPr>
            <a:lvl5pPr marL="2057400" indent="-228600" algn="l" defTabSz="457200" rtl="0" eaLnBrk="1" fontAlgn="base" hangingPunct="1">
              <a:spcBef>
                <a:spcPts val="500"/>
              </a:spcBef>
              <a:spcAft>
                <a:spcPct val="0"/>
              </a:spcAft>
              <a:buClr>
                <a:schemeClr val="tx2"/>
              </a:buClr>
              <a:buSzPct val="100000"/>
              <a:buFont typeface="Arial" charset="0"/>
              <a:buChar char="»"/>
              <a:defRPr sz="1600">
                <a:solidFill>
                  <a:schemeClr val="tx1"/>
                </a:solidFill>
                <a:latin typeface="Calibri Light"/>
                <a:ea typeface="+mn-ea"/>
                <a:cs typeface="Calibri Light"/>
              </a:defRPr>
            </a:lvl5pPr>
            <a:lvl6pPr marL="25146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pPr marL="573087" lvl="1" indent="0">
              <a:spcBef>
                <a:spcPts val="0"/>
              </a:spcBef>
              <a:buNone/>
            </a:pPr>
            <a:r>
              <a:rPr lang="en-US" sz="2000" b="1" kern="0" dirty="0" smtClean="0"/>
              <a:t>Why is this? </a:t>
            </a:r>
            <a:endParaRPr lang="en-US" sz="2000" b="1" kern="0" dirty="0"/>
          </a:p>
          <a:p>
            <a:pPr lvl="1">
              <a:spcBef>
                <a:spcPts val="0"/>
              </a:spcBef>
            </a:pPr>
            <a:r>
              <a:rPr lang="en-US" sz="2000" kern="0" dirty="0" err="1" smtClean="0"/>
              <a:t>ColdTrace</a:t>
            </a:r>
            <a:r>
              <a:rPr lang="en-US" sz="2000" kern="0" dirty="0" smtClean="0"/>
              <a:t> sends alerts that drive </a:t>
            </a:r>
            <a:r>
              <a:rPr lang="en-US" sz="2000" b="1" kern="0" dirty="0"/>
              <a:t>immediate action</a:t>
            </a:r>
            <a:r>
              <a:rPr lang="en-US" sz="2000" kern="0" dirty="0"/>
              <a:t> for </a:t>
            </a:r>
            <a:r>
              <a:rPr lang="en-US" sz="2000" kern="0" dirty="0" smtClean="0"/>
              <a:t>repair of fridges</a:t>
            </a:r>
            <a:endParaRPr lang="en-US" sz="2000" kern="0" dirty="0"/>
          </a:p>
          <a:p>
            <a:pPr lvl="1">
              <a:spcBef>
                <a:spcPts val="0"/>
              </a:spcBef>
            </a:pPr>
            <a:r>
              <a:rPr lang="en-US" sz="2000" b="1" kern="0" dirty="0"/>
              <a:t>Remote help </a:t>
            </a:r>
            <a:r>
              <a:rPr lang="en-US" sz="2000" kern="0" dirty="0" smtClean="0"/>
              <a:t>can be provided to technicians</a:t>
            </a:r>
            <a:endParaRPr lang="en-US" sz="2000" kern="0" dirty="0"/>
          </a:p>
          <a:p>
            <a:pPr lvl="1">
              <a:spcBef>
                <a:spcPts val="0"/>
              </a:spcBef>
            </a:pPr>
            <a:r>
              <a:rPr lang="en-US" sz="2000" b="1" kern="0" dirty="0"/>
              <a:t>Monthly Reports and dashboards</a:t>
            </a:r>
            <a:r>
              <a:rPr lang="en-US" sz="2000" kern="0" dirty="0"/>
              <a:t> give visibility into </a:t>
            </a:r>
            <a:r>
              <a:rPr lang="en-US" sz="2000" kern="0" dirty="0" smtClean="0"/>
              <a:t>CC performance</a:t>
            </a:r>
            <a:endParaRPr lang="en-US" sz="2000" b="1" kern="0" dirty="0"/>
          </a:p>
          <a:p>
            <a:pPr marL="0" indent="0">
              <a:buFont typeface="Segoe UI Light" panose="020B0502040204020203" pitchFamily="34" charset="0"/>
              <a:buNone/>
            </a:pPr>
            <a:endParaRPr lang="en-US" sz="2000" kern="0" dirty="0"/>
          </a:p>
          <a:p>
            <a:endParaRPr lang="en-US" sz="2000" kern="0" dirty="0"/>
          </a:p>
        </p:txBody>
      </p:sp>
      <p:pic>
        <p:nvPicPr>
          <p:cNvPr id="11" name="Picture 10"/>
          <p:cNvPicPr>
            <a:picLocks noChangeAspect="1"/>
          </p:cNvPicPr>
          <p:nvPr/>
        </p:nvPicPr>
        <p:blipFill>
          <a:blip r:embed="rId3"/>
          <a:stretch>
            <a:fillRect/>
          </a:stretch>
        </p:blipFill>
        <p:spPr>
          <a:xfrm>
            <a:off x="8332573" y="152400"/>
            <a:ext cx="659027" cy="685800"/>
          </a:xfrm>
          <a:prstGeom prst="rect">
            <a:avLst/>
          </a:prstGeom>
        </p:spPr>
      </p:pic>
      <p:pic>
        <p:nvPicPr>
          <p:cNvPr id="9"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21452"/>
          <a:stretch/>
        </p:blipFill>
        <p:spPr bwMode="auto">
          <a:xfrm>
            <a:off x="838200" y="2107272"/>
            <a:ext cx="5115308" cy="22377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667855" y="2714722"/>
            <a:ext cx="6647489" cy="1022856"/>
          </a:xfrm>
          <a:prstGeom prst="rect">
            <a:avLst/>
          </a:prstGeom>
        </p:spPr>
      </p:pic>
      <p:sp>
        <p:nvSpPr>
          <p:cNvPr id="12" name="Content Placeholder 2"/>
          <p:cNvSpPr txBox="1">
            <a:spLocks/>
          </p:cNvSpPr>
          <p:nvPr/>
        </p:nvSpPr>
        <p:spPr bwMode="auto">
          <a:xfrm>
            <a:off x="710513" y="342716"/>
            <a:ext cx="8027773" cy="120288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39725" indent="-339725" algn="l" defTabSz="457200" rtl="0" eaLnBrk="1" fontAlgn="base" hangingPunct="1">
              <a:spcBef>
                <a:spcPts val="800"/>
              </a:spcBef>
              <a:spcAft>
                <a:spcPct val="0"/>
              </a:spcAft>
              <a:buClr>
                <a:schemeClr val="tx2"/>
              </a:buClr>
              <a:buSzPct val="80000"/>
              <a:buFont typeface="Segoe UI Light" panose="020B0502040204020203" pitchFamily="34" charset="0"/>
              <a:buChar char="−"/>
              <a:defRPr sz="2200" baseline="0">
                <a:solidFill>
                  <a:schemeClr val="tx1"/>
                </a:solidFill>
                <a:latin typeface="Calibri Light"/>
                <a:ea typeface="+mn-ea"/>
                <a:cs typeface="Calibri Light"/>
              </a:defRPr>
            </a:lvl1pPr>
            <a:lvl2pPr marL="739775" indent="-166688" algn="l" defTabSz="457200" rtl="0" eaLnBrk="1" fontAlgn="base" hangingPunct="1">
              <a:spcBef>
                <a:spcPts val="600"/>
              </a:spcBef>
              <a:spcAft>
                <a:spcPct val="0"/>
              </a:spcAft>
              <a:buClr>
                <a:schemeClr val="tx2"/>
              </a:buClr>
              <a:buSzPct val="80000"/>
              <a:buFont typeface="Wingdings" charset="2"/>
              <a:buChar char="§"/>
              <a:defRPr sz="1800">
                <a:solidFill>
                  <a:schemeClr val="tx1"/>
                </a:solidFill>
                <a:latin typeface="Calibri Light"/>
                <a:ea typeface="+mn-ea"/>
                <a:cs typeface="Calibri Light"/>
              </a:defRPr>
            </a:lvl2pPr>
            <a:lvl3pPr marL="1143000" indent="-228600" algn="l" defTabSz="457200" rtl="0" eaLnBrk="1" fontAlgn="base" hangingPunct="1">
              <a:spcBef>
                <a:spcPts val="600"/>
              </a:spcBef>
              <a:spcAft>
                <a:spcPct val="0"/>
              </a:spcAft>
              <a:buClr>
                <a:schemeClr val="tx2"/>
              </a:buClr>
              <a:buSzPct val="100000"/>
              <a:buFont typeface="Arial" charset="0"/>
              <a:buChar char="•"/>
              <a:defRPr sz="1600">
                <a:solidFill>
                  <a:schemeClr val="tx1"/>
                </a:solidFill>
                <a:latin typeface="Calibri Light"/>
                <a:ea typeface="+mn-ea"/>
                <a:cs typeface="Calibri Light"/>
              </a:defRPr>
            </a:lvl3pPr>
            <a:lvl4pPr marL="1600200" indent="-228600" algn="l" defTabSz="457200" rtl="0" eaLnBrk="1" fontAlgn="base" hangingPunct="1">
              <a:spcBef>
                <a:spcPts val="500"/>
              </a:spcBef>
              <a:spcAft>
                <a:spcPct val="0"/>
              </a:spcAft>
              <a:buClr>
                <a:schemeClr val="tx2"/>
              </a:buClr>
              <a:buSzPct val="100000"/>
              <a:buFont typeface="Arial" charset="0"/>
              <a:buChar char="–"/>
              <a:defRPr sz="1600">
                <a:solidFill>
                  <a:schemeClr val="tx1"/>
                </a:solidFill>
                <a:latin typeface="Calibri Light"/>
                <a:ea typeface="+mn-ea"/>
                <a:cs typeface="Calibri Light"/>
              </a:defRPr>
            </a:lvl4pPr>
            <a:lvl5pPr marL="2057400" indent="-228600" algn="l" defTabSz="457200" rtl="0" eaLnBrk="1" fontAlgn="base" hangingPunct="1">
              <a:spcBef>
                <a:spcPts val="500"/>
              </a:spcBef>
              <a:spcAft>
                <a:spcPct val="0"/>
              </a:spcAft>
              <a:buClr>
                <a:schemeClr val="tx2"/>
              </a:buClr>
              <a:buSzPct val="100000"/>
              <a:buFont typeface="Arial" charset="0"/>
              <a:buChar char="»"/>
              <a:defRPr sz="1600">
                <a:solidFill>
                  <a:schemeClr val="tx1"/>
                </a:solidFill>
                <a:latin typeface="Calibri Light"/>
                <a:ea typeface="+mn-ea"/>
                <a:cs typeface="Calibri Light"/>
              </a:defRPr>
            </a:lvl5pPr>
            <a:lvl6pPr marL="25146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57200" rtl="0" eaLnBrk="1" fontAlgn="base" hangingPunct="1">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pPr marL="0" indent="0">
              <a:buFont typeface="Segoe UI Light" panose="020B0502040204020203" pitchFamily="34" charset="0"/>
              <a:buNone/>
            </a:pPr>
            <a:endParaRPr lang="en-US" sz="2000" kern="0" dirty="0"/>
          </a:p>
          <a:p>
            <a:pPr marL="0" indent="0">
              <a:buNone/>
            </a:pPr>
            <a:r>
              <a:rPr lang="en-US" sz="2000" kern="0" dirty="0" smtClean="0"/>
              <a:t>Through ongoing use of </a:t>
            </a:r>
            <a:r>
              <a:rPr lang="en-US" sz="2000" kern="0" dirty="0" err="1" smtClean="0"/>
              <a:t>ColdTrace</a:t>
            </a:r>
            <a:r>
              <a:rPr lang="en-US" sz="2000" kern="0" dirty="0" smtClean="0"/>
              <a:t>, </a:t>
            </a:r>
            <a:r>
              <a:rPr lang="en-US" sz="2000" b="1" kern="0" dirty="0" smtClean="0"/>
              <a:t>more than 60% of fridges using CT in </a:t>
            </a:r>
            <a:r>
              <a:rPr lang="en-US" sz="2000" b="1" kern="0" dirty="0" err="1" smtClean="0"/>
              <a:t>Niassa</a:t>
            </a:r>
            <a:r>
              <a:rPr lang="en-US" sz="2000" b="1" kern="0" dirty="0" smtClean="0"/>
              <a:t> province </a:t>
            </a:r>
            <a:r>
              <a:rPr lang="en-US" sz="2000" kern="0" dirty="0" smtClean="0"/>
              <a:t>are within the ideal temperatures – example below from 2017</a:t>
            </a:r>
            <a:endParaRPr lang="en-US" sz="2000" kern="0" dirty="0"/>
          </a:p>
        </p:txBody>
      </p:sp>
      <p:sp>
        <p:nvSpPr>
          <p:cNvPr id="5" name="Rectangle 4"/>
          <p:cNvSpPr/>
          <p:nvPr/>
        </p:nvSpPr>
        <p:spPr>
          <a:xfrm>
            <a:off x="2362200" y="2234335"/>
            <a:ext cx="3591308" cy="223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697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7722" y="934222"/>
            <a:ext cx="9126277" cy="462472"/>
          </a:xfrm>
          <a:prstGeom prst="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rPr>
              <a:t>1638</a:t>
            </a:r>
            <a:r>
              <a:rPr lang="en-US" sz="2400" dirty="0">
                <a:solidFill>
                  <a:schemeClr val="tx1"/>
                </a:solidFill>
              </a:rPr>
              <a:t> </a:t>
            </a:r>
            <a:r>
              <a:rPr lang="en-US" sz="2400" dirty="0" smtClean="0">
                <a:solidFill>
                  <a:schemeClr val="tx1"/>
                </a:solidFill>
              </a:rPr>
              <a:t>Health Facilities inventoried (includes Provincial and Districts) </a:t>
            </a:r>
            <a:endParaRPr lang="en-US" sz="2400" dirty="0">
              <a:solidFill>
                <a:schemeClr val="tx1"/>
              </a:solidFill>
            </a:endParaRPr>
          </a:p>
        </p:txBody>
      </p:sp>
      <p:sp>
        <p:nvSpPr>
          <p:cNvPr id="4" name="Slide Number Placeholder 3"/>
          <p:cNvSpPr>
            <a:spLocks noGrp="1"/>
          </p:cNvSpPr>
          <p:nvPr>
            <p:ph type="sldNum" idx="10"/>
          </p:nvPr>
        </p:nvSpPr>
        <p:spPr/>
        <p:txBody>
          <a:bodyPr/>
          <a:lstStyle/>
          <a:p>
            <a:fld id="{9136313C-A27A-4923-967C-9454C168EAD2}" type="slidenum">
              <a:rPr lang="en-US" smtClean="0"/>
              <a:pPr/>
              <a:t>6</a:t>
            </a:fld>
            <a:endParaRPr lang="en-US"/>
          </a:p>
        </p:txBody>
      </p:sp>
      <p:pic>
        <p:nvPicPr>
          <p:cNvPr id="3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2875" t="7111" r="15471" b="57435"/>
          <a:stretch/>
        </p:blipFill>
        <p:spPr bwMode="auto">
          <a:xfrm>
            <a:off x="376240" y="1371600"/>
            <a:ext cx="3509963" cy="1143000"/>
          </a:xfrm>
          <a:prstGeom prst="rect">
            <a:avLst/>
          </a:prstGeom>
          <a:noFill/>
          <a:ln w="9525">
            <a:noFill/>
            <a:round/>
            <a:headEnd/>
            <a:tailEnd/>
          </a:ln>
        </p:spPr>
      </p:pic>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l="6298" t="9961" r="427" b="49281"/>
          <a:stretch/>
        </p:blipFill>
        <p:spPr>
          <a:xfrm>
            <a:off x="402168" y="2568648"/>
            <a:ext cx="3444003" cy="1137647"/>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l="488" t="12132" r="323" b="43731"/>
          <a:stretch/>
        </p:blipFill>
        <p:spPr>
          <a:xfrm>
            <a:off x="402169" y="3764484"/>
            <a:ext cx="3444003" cy="1137543"/>
          </a:xfrm>
          <a:prstGeom prst="rect">
            <a:avLst/>
          </a:prstGeom>
        </p:spPr>
      </p:pic>
      <p:pic>
        <p:nvPicPr>
          <p:cNvPr id="38" name="Picture 37"/>
          <p:cNvPicPr>
            <a:picLocks noChangeAspect="1"/>
          </p:cNvPicPr>
          <p:nvPr/>
        </p:nvPicPr>
        <p:blipFill rotWithShape="1">
          <a:blip r:embed="rId6" cstate="print">
            <a:extLst>
              <a:ext uri="{28A0092B-C50C-407E-A947-70E740481C1C}">
                <a14:useLocalDpi xmlns:a14="http://schemas.microsoft.com/office/drawing/2010/main" val="0"/>
              </a:ext>
            </a:extLst>
          </a:blip>
          <a:srcRect l="3" t="10036" r="10190" b="45806"/>
          <a:stretch/>
        </p:blipFill>
        <p:spPr>
          <a:xfrm>
            <a:off x="402169" y="4956248"/>
            <a:ext cx="3471333" cy="1138277"/>
          </a:xfrm>
          <a:prstGeom prst="rect">
            <a:avLst/>
          </a:prstGeom>
        </p:spPr>
      </p:pic>
      <p:sp>
        <p:nvSpPr>
          <p:cNvPr id="39" name="Rectangle 38"/>
          <p:cNvSpPr/>
          <p:nvPr/>
        </p:nvSpPr>
        <p:spPr bwMode="auto">
          <a:xfrm>
            <a:off x="407327" y="1371600"/>
            <a:ext cx="213705" cy="1143000"/>
          </a:xfrm>
          <a:prstGeom prst="rect">
            <a:avLst/>
          </a:prstGeom>
          <a:solidFill>
            <a:schemeClr val="tx2">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chemeClr val="tx2"/>
              </a:solidFill>
            </a:endParaRPr>
          </a:p>
        </p:txBody>
      </p:sp>
      <p:sp>
        <p:nvSpPr>
          <p:cNvPr id="40" name="Rectangle 39"/>
          <p:cNvSpPr/>
          <p:nvPr/>
        </p:nvSpPr>
        <p:spPr bwMode="auto">
          <a:xfrm>
            <a:off x="407327" y="2568648"/>
            <a:ext cx="213705" cy="1139755"/>
          </a:xfrm>
          <a:prstGeom prst="rect">
            <a:avLst/>
          </a:prstGeom>
          <a:solidFill>
            <a:srgbClr val="837C43">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8F3F23"/>
              </a:solidFill>
            </a:endParaRPr>
          </a:p>
        </p:txBody>
      </p:sp>
      <p:sp>
        <p:nvSpPr>
          <p:cNvPr id="41" name="Rectangle 40"/>
          <p:cNvSpPr/>
          <p:nvPr/>
        </p:nvSpPr>
        <p:spPr bwMode="auto">
          <a:xfrm>
            <a:off x="407327" y="3762448"/>
            <a:ext cx="213705" cy="1139755"/>
          </a:xfrm>
          <a:prstGeom prst="rect">
            <a:avLst/>
          </a:prstGeom>
          <a:solidFill>
            <a:schemeClr val="accent2">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8F3F23"/>
              </a:solidFill>
            </a:endParaRPr>
          </a:p>
        </p:txBody>
      </p:sp>
      <p:sp>
        <p:nvSpPr>
          <p:cNvPr id="42" name="Rectangle 41"/>
          <p:cNvSpPr/>
          <p:nvPr/>
        </p:nvSpPr>
        <p:spPr bwMode="auto">
          <a:xfrm>
            <a:off x="407327" y="4956248"/>
            <a:ext cx="213705" cy="1139755"/>
          </a:xfrm>
          <a:prstGeom prst="rect">
            <a:avLst/>
          </a:prstGeom>
          <a:solidFill>
            <a:schemeClr val="accent3">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8F3F23"/>
              </a:solidFill>
            </a:endParaRPr>
          </a:p>
        </p:txBody>
      </p:sp>
      <p:sp>
        <p:nvSpPr>
          <p:cNvPr id="43" name="Rectangle 42"/>
          <p:cNvSpPr/>
          <p:nvPr/>
        </p:nvSpPr>
        <p:spPr bwMode="auto">
          <a:xfrm>
            <a:off x="3813507" y="1371600"/>
            <a:ext cx="5330493" cy="1143000"/>
          </a:xfrm>
          <a:prstGeom prst="rect">
            <a:avLst/>
          </a:prstGeom>
          <a:solidFill>
            <a:schemeClr val="tx2"/>
          </a:solidFill>
          <a:ln w="9525" cap="flat" cmpd="sng" algn="ctr">
            <a:noFill/>
            <a:prstDash val="solid"/>
            <a:round/>
            <a:headEnd type="none" w="med" len="med"/>
            <a:tailEnd type="none" w="med" len="med"/>
          </a:ln>
          <a:effectLst/>
        </p:spPr>
        <p:txBody>
          <a:bodyPr vert="horz" wrap="square" lIns="1371600" tIns="45720" rIns="91440" bIns="45720" numCol="1" rtlCol="0" anchor="ctr" anchorCtr="0" compatLnSpc="1">
            <a:prstTxWarp prst="textNoShape">
              <a:avLst/>
            </a:prstTxWarp>
          </a:bodyPr>
          <a:lstStyle/>
          <a:p>
            <a:pPr>
              <a:lnSpc>
                <a:spcPts val="2560"/>
              </a:lnSpc>
            </a:pPr>
            <a:r>
              <a:rPr lang="en-US" sz="2000" cap="all" spc="100" dirty="0" smtClean="0">
                <a:solidFill>
                  <a:srgbClr val="EDE7D5"/>
                </a:solidFill>
                <a:latin typeface="Calibri"/>
                <a:cs typeface="Calibri"/>
              </a:rPr>
              <a:t>Health Center Information – GIS locations</a:t>
            </a:r>
            <a:endParaRPr lang="en-US" sz="2000" cap="all" spc="100" dirty="0">
              <a:solidFill>
                <a:srgbClr val="EDE7D5"/>
              </a:solidFill>
              <a:latin typeface="Calibri"/>
              <a:cs typeface="Calibri"/>
            </a:endParaRPr>
          </a:p>
        </p:txBody>
      </p:sp>
      <p:sp>
        <p:nvSpPr>
          <p:cNvPr id="44" name="Rectangle 43"/>
          <p:cNvSpPr/>
          <p:nvPr/>
        </p:nvSpPr>
        <p:spPr bwMode="auto">
          <a:xfrm>
            <a:off x="3810001" y="2568646"/>
            <a:ext cx="5333999" cy="1139755"/>
          </a:xfrm>
          <a:prstGeom prst="rect">
            <a:avLst/>
          </a:prstGeom>
          <a:solidFill>
            <a:srgbClr val="837C43"/>
          </a:solidFill>
          <a:ln w="9525" cap="flat" cmpd="sng" algn="ctr">
            <a:noFill/>
            <a:prstDash val="solid"/>
            <a:round/>
            <a:headEnd type="none" w="med" len="med"/>
            <a:tailEnd type="none" w="med" len="med"/>
          </a:ln>
          <a:effectLst/>
        </p:spPr>
        <p:txBody>
          <a:bodyPr vert="horz" wrap="square" lIns="1371600" tIns="45720" rIns="91440" bIns="45720" numCol="1" rtlCol="0" anchor="ctr" anchorCtr="0" compatLnSpc="1">
            <a:prstTxWarp prst="textNoShape">
              <a:avLst/>
            </a:prstTxWarp>
          </a:bodyPr>
          <a:lstStyle/>
          <a:p>
            <a:pPr>
              <a:lnSpc>
                <a:spcPts val="2560"/>
              </a:lnSpc>
            </a:pPr>
            <a:r>
              <a:rPr lang="en-US" sz="2000" cap="all" spc="100" dirty="0" smtClean="0">
                <a:solidFill>
                  <a:srgbClr val="EDE7D5"/>
                </a:solidFill>
                <a:latin typeface="Calibri"/>
                <a:cs typeface="Calibri"/>
              </a:rPr>
              <a:t>Cold chain equipment:</a:t>
            </a:r>
            <a:endParaRPr lang="en-US" sz="2000" cap="all" spc="100" dirty="0">
              <a:solidFill>
                <a:srgbClr val="EDE7D5"/>
              </a:solidFill>
              <a:latin typeface="Calibri"/>
              <a:cs typeface="Calibri"/>
            </a:endParaRPr>
          </a:p>
          <a:p>
            <a:pPr>
              <a:lnSpc>
                <a:spcPts val="2560"/>
              </a:lnSpc>
            </a:pPr>
            <a:r>
              <a:rPr lang="en-US" sz="1400" cap="all" spc="100" dirty="0" smtClean="0">
                <a:solidFill>
                  <a:srgbClr val="EDE7D5"/>
                </a:solidFill>
                <a:latin typeface="Calibri"/>
                <a:cs typeface="Calibri"/>
              </a:rPr>
              <a:t>Fridges, freezers, etc.</a:t>
            </a:r>
            <a:endParaRPr lang="en-US" sz="1400" cap="all" spc="100" dirty="0">
              <a:solidFill>
                <a:srgbClr val="EDE7D5"/>
              </a:solidFill>
              <a:latin typeface="Calibri"/>
              <a:cs typeface="Calibri"/>
            </a:endParaRPr>
          </a:p>
        </p:txBody>
      </p:sp>
      <p:sp>
        <p:nvSpPr>
          <p:cNvPr id="45" name="Rectangle 44"/>
          <p:cNvSpPr/>
          <p:nvPr/>
        </p:nvSpPr>
        <p:spPr bwMode="auto">
          <a:xfrm>
            <a:off x="3810001" y="3762446"/>
            <a:ext cx="5333999" cy="1139755"/>
          </a:xfrm>
          <a:prstGeom prst="rect">
            <a:avLst/>
          </a:prstGeom>
          <a:solidFill>
            <a:schemeClr val="accent2"/>
          </a:solidFill>
          <a:ln w="9525" cap="flat" cmpd="sng" algn="ctr">
            <a:noFill/>
            <a:prstDash val="solid"/>
            <a:round/>
            <a:headEnd type="none" w="med" len="med"/>
            <a:tailEnd type="none" w="med" len="med"/>
          </a:ln>
          <a:effectLst/>
        </p:spPr>
        <p:txBody>
          <a:bodyPr vert="horz" wrap="square" lIns="1371600" tIns="45720" rIns="91440" bIns="45720" numCol="1" rtlCol="0" anchor="ctr" anchorCtr="0" compatLnSpc="1">
            <a:prstTxWarp prst="textNoShape">
              <a:avLst/>
            </a:prstTxWarp>
          </a:bodyPr>
          <a:lstStyle/>
          <a:p>
            <a:pPr>
              <a:lnSpc>
                <a:spcPts val="2560"/>
              </a:lnSpc>
            </a:pPr>
            <a:r>
              <a:rPr lang="en-US" sz="2000" cap="all" spc="100" dirty="0" smtClean="0">
                <a:solidFill>
                  <a:srgbClr val="EDE7D5"/>
                </a:solidFill>
                <a:latin typeface="Calibri"/>
                <a:cs typeface="Calibri"/>
              </a:rPr>
              <a:t>Transportation at health facility: </a:t>
            </a:r>
            <a:r>
              <a:rPr lang="en-US" sz="1400" cap="all" spc="100" dirty="0" smtClean="0">
                <a:solidFill>
                  <a:srgbClr val="EDE7D5"/>
                </a:solidFill>
                <a:latin typeface="Calibri"/>
                <a:cs typeface="Calibri"/>
              </a:rPr>
              <a:t>motorcycles</a:t>
            </a:r>
            <a:endParaRPr lang="en-US" sz="1400" cap="all" spc="100" dirty="0">
              <a:solidFill>
                <a:srgbClr val="EDE7D5"/>
              </a:solidFill>
              <a:latin typeface="Calibri"/>
              <a:cs typeface="Calibri"/>
            </a:endParaRPr>
          </a:p>
        </p:txBody>
      </p:sp>
      <p:sp>
        <p:nvSpPr>
          <p:cNvPr id="46" name="Rectangle 45"/>
          <p:cNvSpPr/>
          <p:nvPr/>
        </p:nvSpPr>
        <p:spPr bwMode="auto">
          <a:xfrm>
            <a:off x="3810001" y="4956246"/>
            <a:ext cx="5333999" cy="1139755"/>
          </a:xfrm>
          <a:prstGeom prst="rect">
            <a:avLst/>
          </a:prstGeom>
          <a:solidFill>
            <a:schemeClr val="accent3"/>
          </a:solidFill>
          <a:ln w="9525" cap="flat" cmpd="sng" algn="ctr">
            <a:noFill/>
            <a:prstDash val="solid"/>
            <a:round/>
            <a:headEnd type="none" w="med" len="med"/>
            <a:tailEnd type="none" w="med" len="med"/>
          </a:ln>
          <a:effectLst/>
        </p:spPr>
        <p:txBody>
          <a:bodyPr vert="horz" wrap="square" lIns="1371600" tIns="45720" rIns="91440" bIns="45720" numCol="1" rtlCol="0" anchor="ctr" anchorCtr="0" compatLnSpc="1">
            <a:prstTxWarp prst="textNoShape">
              <a:avLst/>
            </a:prstTxWarp>
          </a:bodyPr>
          <a:lstStyle/>
          <a:p>
            <a:pPr>
              <a:lnSpc>
                <a:spcPts val="2560"/>
              </a:lnSpc>
            </a:pPr>
            <a:r>
              <a:rPr lang="en-US" sz="2000" cap="all" spc="100" dirty="0" smtClean="0">
                <a:solidFill>
                  <a:srgbClr val="EDE7D5"/>
                </a:solidFill>
                <a:latin typeface="Calibri"/>
                <a:cs typeface="Calibri"/>
              </a:rPr>
              <a:t>Human Resources </a:t>
            </a:r>
            <a:endParaRPr lang="en-US" sz="2000" cap="all" spc="100" dirty="0">
              <a:solidFill>
                <a:srgbClr val="EDE7D5"/>
              </a:solidFill>
              <a:latin typeface="Calibri"/>
              <a:cs typeface="Calibri"/>
            </a:endParaRPr>
          </a:p>
        </p:txBody>
      </p:sp>
      <p:pic>
        <p:nvPicPr>
          <p:cNvPr id="47" name="Picture 46"/>
          <p:cNvPicPr>
            <a:picLocks noChangeAspect="1"/>
          </p:cNvPicPr>
          <p:nvPr/>
        </p:nvPicPr>
        <p:blipFill>
          <a:blip r:embed="rId7"/>
          <a:stretch>
            <a:fillRect/>
          </a:stretch>
        </p:blipFill>
        <p:spPr>
          <a:xfrm>
            <a:off x="4102023" y="1600200"/>
            <a:ext cx="722871" cy="685800"/>
          </a:xfrm>
          <a:prstGeom prst="rect">
            <a:avLst/>
          </a:prstGeom>
        </p:spPr>
      </p:pic>
      <p:pic>
        <p:nvPicPr>
          <p:cNvPr id="48" name="Picture 47"/>
          <p:cNvPicPr>
            <a:picLocks noChangeAspect="1"/>
          </p:cNvPicPr>
          <p:nvPr/>
        </p:nvPicPr>
        <p:blipFill>
          <a:blip r:embed="rId8" cstate="print">
            <a:alphaModFix/>
            <a:extLst>
              <a:ext uri="{28A0092B-C50C-407E-A947-70E740481C1C}">
                <a14:useLocalDpi xmlns:a14="http://schemas.microsoft.com/office/drawing/2010/main" val="0"/>
              </a:ext>
            </a:extLst>
          </a:blip>
          <a:stretch>
            <a:fillRect/>
          </a:stretch>
        </p:blipFill>
        <p:spPr>
          <a:xfrm>
            <a:off x="4144221" y="2789439"/>
            <a:ext cx="685800" cy="685800"/>
          </a:xfrm>
          <a:prstGeom prst="rect">
            <a:avLst/>
          </a:prstGeom>
          <a:noFill/>
          <a:effectLst>
            <a:outerShdw blurRad="50800" dist="50800" dir="5400000" algn="ctr" rotWithShape="0">
              <a:srgbClr val="000000">
                <a:alpha val="0"/>
              </a:srgbClr>
            </a:outerShdw>
          </a:effectLst>
        </p:spPr>
      </p:pic>
      <p:pic>
        <p:nvPicPr>
          <p:cNvPr id="49" name="Picture 48"/>
          <p:cNvPicPr>
            <a:picLocks noChangeAspect="1"/>
          </p:cNvPicPr>
          <p:nvPr/>
        </p:nvPicPr>
        <p:blipFill>
          <a:blip r:embed="rId9"/>
          <a:stretch>
            <a:fillRect/>
          </a:stretch>
        </p:blipFill>
        <p:spPr>
          <a:xfrm>
            <a:off x="4145845" y="3996734"/>
            <a:ext cx="682555" cy="682555"/>
          </a:xfrm>
          <a:prstGeom prst="rect">
            <a:avLst/>
          </a:prstGeom>
        </p:spPr>
      </p:pic>
      <p:pic>
        <p:nvPicPr>
          <p:cNvPr id="50" name="Picture 49"/>
          <p:cNvPicPr>
            <a:picLocks noChangeAspect="1"/>
          </p:cNvPicPr>
          <p:nvPr/>
        </p:nvPicPr>
        <p:blipFill>
          <a:blip r:embed="rId10"/>
          <a:stretch>
            <a:fillRect/>
          </a:stretch>
        </p:blipFill>
        <p:spPr>
          <a:xfrm>
            <a:off x="4188671" y="5158598"/>
            <a:ext cx="596900" cy="648063"/>
          </a:xfrm>
          <a:prstGeom prst="rect">
            <a:avLst/>
          </a:prstGeom>
        </p:spPr>
      </p:pic>
      <p:sp>
        <p:nvSpPr>
          <p:cNvPr id="51" name="Rectangle 50"/>
          <p:cNvSpPr/>
          <p:nvPr/>
        </p:nvSpPr>
        <p:spPr bwMode="auto">
          <a:xfrm>
            <a:off x="2" y="1371600"/>
            <a:ext cx="417169" cy="1143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chemeClr val="tx2"/>
              </a:solidFill>
            </a:endParaRPr>
          </a:p>
        </p:txBody>
      </p:sp>
      <p:sp>
        <p:nvSpPr>
          <p:cNvPr id="52" name="Rectangle 51"/>
          <p:cNvSpPr/>
          <p:nvPr/>
        </p:nvSpPr>
        <p:spPr bwMode="auto">
          <a:xfrm>
            <a:off x="2" y="2568648"/>
            <a:ext cx="417169" cy="1139755"/>
          </a:xfrm>
          <a:prstGeom prst="rect">
            <a:avLst/>
          </a:prstGeom>
          <a:solidFill>
            <a:srgbClr val="837C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8F3F23"/>
              </a:solidFill>
            </a:endParaRPr>
          </a:p>
        </p:txBody>
      </p:sp>
      <p:sp>
        <p:nvSpPr>
          <p:cNvPr id="53" name="Rectangle 52"/>
          <p:cNvSpPr/>
          <p:nvPr/>
        </p:nvSpPr>
        <p:spPr bwMode="auto">
          <a:xfrm>
            <a:off x="2" y="3762448"/>
            <a:ext cx="417169" cy="113975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8F3F23"/>
              </a:solidFill>
            </a:endParaRPr>
          </a:p>
        </p:txBody>
      </p:sp>
      <p:sp>
        <p:nvSpPr>
          <p:cNvPr id="54" name="Rectangle 53"/>
          <p:cNvSpPr/>
          <p:nvPr/>
        </p:nvSpPr>
        <p:spPr bwMode="auto">
          <a:xfrm>
            <a:off x="2" y="4956248"/>
            <a:ext cx="417169" cy="113975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8F3F23"/>
              </a:solidFill>
            </a:endParaRPr>
          </a:p>
        </p:txBody>
      </p:sp>
      <p:sp>
        <p:nvSpPr>
          <p:cNvPr id="25" name="Title 1"/>
          <p:cNvSpPr>
            <a:spLocks noGrp="1"/>
          </p:cNvSpPr>
          <p:nvPr>
            <p:ph type="title"/>
          </p:nvPr>
        </p:nvSpPr>
        <p:spPr>
          <a:xfrm>
            <a:off x="210358" y="-17383"/>
            <a:ext cx="8138160" cy="780196"/>
          </a:xfrm>
        </p:spPr>
        <p:txBody>
          <a:bodyPr>
            <a:normAutofit/>
          </a:bodyPr>
          <a:lstStyle/>
          <a:p>
            <a:r>
              <a:rPr lang="en-US" sz="3200" dirty="0" smtClean="0"/>
              <a:t>Cold Chain Equipment </a:t>
            </a:r>
            <a:r>
              <a:rPr lang="en-US" sz="3200" dirty="0" smtClean="0"/>
              <a:t>Inventory-data collected</a:t>
            </a:r>
            <a:endParaRPr lang="en-US" sz="3200" dirty="0"/>
          </a:p>
        </p:txBody>
      </p:sp>
      <p:pic>
        <p:nvPicPr>
          <p:cNvPr id="26" name="Picture 25"/>
          <p:cNvPicPr>
            <a:picLocks noChangeAspect="1"/>
          </p:cNvPicPr>
          <p:nvPr/>
        </p:nvPicPr>
        <p:blipFill>
          <a:blip r:embed="rId11"/>
          <a:stretch>
            <a:fillRect/>
          </a:stretch>
        </p:blipFill>
        <p:spPr>
          <a:xfrm>
            <a:off x="8332573" y="152400"/>
            <a:ext cx="659027" cy="685800"/>
          </a:xfrm>
          <a:prstGeom prst="rect">
            <a:avLst/>
          </a:prstGeom>
        </p:spPr>
      </p:pic>
    </p:spTree>
    <p:extLst>
      <p:ext uri="{BB962C8B-B14F-4D97-AF65-F5344CB8AC3E}">
        <p14:creationId xmlns:p14="http://schemas.microsoft.com/office/powerpoint/2010/main" val="301366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12129" y="3352800"/>
            <a:ext cx="4343400" cy="2895600"/>
          </a:xfrm>
          <a:prstGeom prst="rect">
            <a:avLst/>
          </a:prstGeom>
        </p:spPr>
      </p:pic>
      <p:sp>
        <p:nvSpPr>
          <p:cNvPr id="3" name="Content Placeholder 2"/>
          <p:cNvSpPr>
            <a:spLocks noGrp="1"/>
          </p:cNvSpPr>
          <p:nvPr>
            <p:ph idx="1"/>
          </p:nvPr>
        </p:nvSpPr>
        <p:spPr>
          <a:xfrm>
            <a:off x="685800" y="1559312"/>
            <a:ext cx="7417970" cy="4724400"/>
          </a:xfrm>
        </p:spPr>
        <p:txBody>
          <a:bodyPr>
            <a:normAutofit lnSpcReduction="10000"/>
          </a:bodyPr>
          <a:lstStyle/>
          <a:p>
            <a:pPr marL="0" indent="0">
              <a:buNone/>
            </a:pPr>
            <a:endParaRPr lang="en-US" sz="2800" b="1" dirty="0"/>
          </a:p>
          <a:p>
            <a:pPr lvl="1"/>
            <a:r>
              <a:rPr lang="en-US" sz="2800" b="1" dirty="0" smtClean="0"/>
              <a:t>It  </a:t>
            </a:r>
            <a:r>
              <a:rPr lang="en-US" sz="2800" b="1" dirty="0"/>
              <a:t>will  inform  the  creation  of  a  national  CCE  expansion  plan  which  will  be  used  to  </a:t>
            </a:r>
            <a:r>
              <a:rPr lang="en-US" sz="2800" b="1" dirty="0" smtClean="0"/>
              <a:t>guide the </a:t>
            </a:r>
            <a:r>
              <a:rPr lang="en-US" sz="2800" b="1" dirty="0"/>
              <a:t>Mozambique 2018 </a:t>
            </a:r>
            <a:r>
              <a:rPr lang="en-US" sz="2800" b="1" dirty="0" smtClean="0"/>
              <a:t>CCEOP Procurement </a:t>
            </a:r>
            <a:r>
              <a:rPr lang="en-US" sz="2800" b="1" dirty="0"/>
              <a:t>Plan. </a:t>
            </a:r>
          </a:p>
          <a:p>
            <a:pPr lvl="1"/>
            <a:endParaRPr lang="en-US" sz="2800" b="1" dirty="0"/>
          </a:p>
          <a:p>
            <a:pPr lvl="1"/>
            <a:r>
              <a:rPr lang="en-US" sz="2800" b="1" dirty="0"/>
              <a:t>It will also be used to create a tailored maintenance plan, based on the CCE available in </a:t>
            </a:r>
            <a:r>
              <a:rPr lang="en-US" sz="2800" b="1" dirty="0" smtClean="0"/>
              <a:t>each </a:t>
            </a:r>
            <a:r>
              <a:rPr lang="en-US" sz="2800" b="1" dirty="0"/>
              <a:t>region. </a:t>
            </a:r>
            <a:endParaRPr lang="en-US" sz="2800" b="1" dirty="0" smtClean="0"/>
          </a:p>
          <a:p>
            <a:pPr lvl="1"/>
            <a:endParaRPr lang="en-US" sz="2800" b="1" dirty="0"/>
          </a:p>
          <a:p>
            <a:pPr lvl="1"/>
            <a:r>
              <a:rPr lang="en-US" sz="2800" b="1" dirty="0" smtClean="0"/>
              <a:t>It will be used to determine placement of </a:t>
            </a:r>
            <a:r>
              <a:rPr lang="en-US" sz="2800" b="1" dirty="0" err="1" smtClean="0"/>
              <a:t>ColdTrace</a:t>
            </a:r>
            <a:r>
              <a:rPr lang="en-US" sz="2800" b="1" dirty="0" smtClean="0"/>
              <a:t> and Fridge Tag devices </a:t>
            </a:r>
            <a:endParaRPr lang="en-US" sz="2800" b="1" dirty="0"/>
          </a:p>
          <a:p>
            <a:pPr lvl="1"/>
            <a:endParaRPr lang="en-US" sz="2600" dirty="0"/>
          </a:p>
        </p:txBody>
      </p:sp>
      <p:sp>
        <p:nvSpPr>
          <p:cNvPr id="4" name="Slide Number Placeholder 3"/>
          <p:cNvSpPr>
            <a:spLocks noGrp="1"/>
          </p:cNvSpPr>
          <p:nvPr>
            <p:ph type="sldNum" sz="quarter" idx="12"/>
          </p:nvPr>
        </p:nvSpPr>
        <p:spPr/>
        <p:txBody>
          <a:bodyPr/>
          <a:lstStyle/>
          <a:p>
            <a:fld id="{9136313C-A27A-4923-967C-9454C168EAD2}" type="slidenum">
              <a:rPr lang="en-US" smtClean="0"/>
              <a:pPr/>
              <a:t>7</a:t>
            </a:fld>
            <a:endParaRPr lang="en-US"/>
          </a:p>
        </p:txBody>
      </p:sp>
      <p:pic>
        <p:nvPicPr>
          <p:cNvPr id="7" name="Picture 6"/>
          <p:cNvPicPr>
            <a:picLocks noChangeAspect="1"/>
          </p:cNvPicPr>
          <p:nvPr/>
        </p:nvPicPr>
        <p:blipFill>
          <a:blip r:embed="rId4"/>
          <a:stretch>
            <a:fillRect/>
          </a:stretch>
        </p:blipFill>
        <p:spPr>
          <a:xfrm>
            <a:off x="8332573" y="152400"/>
            <a:ext cx="659027" cy="685800"/>
          </a:xfrm>
          <a:prstGeom prst="rect">
            <a:avLst/>
          </a:prstGeom>
        </p:spPr>
      </p:pic>
      <p:sp>
        <p:nvSpPr>
          <p:cNvPr id="8" name="Title 1"/>
          <p:cNvSpPr>
            <a:spLocks noGrp="1"/>
          </p:cNvSpPr>
          <p:nvPr>
            <p:ph type="title"/>
          </p:nvPr>
        </p:nvSpPr>
        <p:spPr>
          <a:xfrm>
            <a:off x="392529" y="378938"/>
            <a:ext cx="8839200" cy="747865"/>
          </a:xfrm>
        </p:spPr>
        <p:txBody>
          <a:bodyPr>
            <a:normAutofit/>
          </a:bodyPr>
          <a:lstStyle/>
          <a:p>
            <a:r>
              <a:rPr lang="en-US" sz="3600" b="1" kern="0" dirty="0" smtClean="0">
                <a:solidFill>
                  <a:schemeClr val="tx1"/>
                </a:solidFill>
              </a:rPr>
              <a:t>What will we do with this inventory data? </a:t>
            </a:r>
            <a:endParaRPr lang="en-US" sz="3600" kern="0" dirty="0">
              <a:solidFill>
                <a:schemeClr val="tx1"/>
              </a:solidFill>
            </a:endParaRPr>
          </a:p>
        </p:txBody>
      </p:sp>
    </p:spTree>
    <p:extLst>
      <p:ext uri="{BB962C8B-B14F-4D97-AF65-F5344CB8AC3E}">
        <p14:creationId xmlns:p14="http://schemas.microsoft.com/office/powerpoint/2010/main" val="4013279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87314"/>
            <a:ext cx="7886700" cy="685800"/>
          </a:xfrm>
        </p:spPr>
        <p:txBody>
          <a:bodyPr>
            <a:normAutofit/>
          </a:bodyPr>
          <a:lstStyle/>
          <a:p>
            <a:r>
              <a:rPr lang="en-US" sz="4000" dirty="0" smtClean="0"/>
              <a:t>RESULTS of the CCEI (1638 sites)</a:t>
            </a:r>
            <a:endParaRPr lang="en-US" sz="4000" dirty="0"/>
          </a:p>
        </p:txBody>
      </p:sp>
      <p:sp>
        <p:nvSpPr>
          <p:cNvPr id="4" name="Slide Number Placeholder 3"/>
          <p:cNvSpPr>
            <a:spLocks noGrp="1"/>
          </p:cNvSpPr>
          <p:nvPr>
            <p:ph type="sldNum" sz="quarter" idx="12"/>
          </p:nvPr>
        </p:nvSpPr>
        <p:spPr/>
        <p:txBody>
          <a:bodyPr/>
          <a:lstStyle/>
          <a:p>
            <a:fld id="{9136313C-A27A-4923-967C-9454C168EAD2}" type="slidenum">
              <a:rPr lang="en-US" smtClean="0"/>
              <a:pPr/>
              <a:t>8</a:t>
            </a:fld>
            <a:endParaRPr lang="en-US"/>
          </a:p>
        </p:txBody>
      </p:sp>
      <p:pic>
        <p:nvPicPr>
          <p:cNvPr id="7" name="Picture 6"/>
          <p:cNvPicPr>
            <a:picLocks noChangeAspect="1"/>
          </p:cNvPicPr>
          <p:nvPr/>
        </p:nvPicPr>
        <p:blipFill>
          <a:blip r:embed="rId3"/>
          <a:stretch>
            <a:fillRect/>
          </a:stretch>
        </p:blipFill>
        <p:spPr>
          <a:xfrm>
            <a:off x="8332573" y="152400"/>
            <a:ext cx="659027" cy="685800"/>
          </a:xfrm>
          <a:prstGeom prst="rect">
            <a:avLst/>
          </a:prstGeom>
        </p:spPr>
      </p:pic>
      <p:sp>
        <p:nvSpPr>
          <p:cNvPr id="3" name="Rectangle 2"/>
          <p:cNvSpPr/>
          <p:nvPr/>
        </p:nvSpPr>
        <p:spPr>
          <a:xfrm>
            <a:off x="165100" y="1292678"/>
            <a:ext cx="8839200" cy="774843"/>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chemeClr val="tx1"/>
                </a:solidFill>
              </a:rPr>
              <a:t>80% </a:t>
            </a:r>
            <a:r>
              <a:rPr lang="en-US" sz="2400" dirty="0">
                <a:solidFill>
                  <a:schemeClr val="tx1"/>
                </a:solidFill>
              </a:rPr>
              <a:t>of Cold Chain Equipment in </a:t>
            </a:r>
            <a:r>
              <a:rPr lang="en-US" sz="2400" b="1" dirty="0">
                <a:solidFill>
                  <a:schemeClr val="tx1"/>
                </a:solidFill>
              </a:rPr>
              <a:t>good </a:t>
            </a:r>
            <a:r>
              <a:rPr lang="en-US" sz="2400" b="1" dirty="0" smtClean="0">
                <a:solidFill>
                  <a:schemeClr val="tx1"/>
                </a:solidFill>
              </a:rPr>
              <a:t>condition or repairable</a:t>
            </a:r>
            <a:endParaRPr lang="en-US" sz="2400" b="1" dirty="0">
              <a:solidFill>
                <a:schemeClr val="tx1"/>
              </a:solidFill>
            </a:endParaRPr>
          </a:p>
        </p:txBody>
      </p:sp>
      <p:sp>
        <p:nvSpPr>
          <p:cNvPr id="8" name="Rectangle 7"/>
          <p:cNvSpPr/>
          <p:nvPr/>
        </p:nvSpPr>
        <p:spPr>
          <a:xfrm>
            <a:off x="152400" y="3354887"/>
            <a:ext cx="8839200" cy="749300"/>
          </a:xfrm>
          <a:prstGeom prst="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More than </a:t>
            </a:r>
            <a:r>
              <a:rPr lang="en-US" sz="2400" b="1" dirty="0">
                <a:solidFill>
                  <a:schemeClr val="tx1"/>
                </a:solidFill>
              </a:rPr>
              <a:t>60%</a:t>
            </a:r>
            <a:r>
              <a:rPr lang="en-US" sz="2400" dirty="0">
                <a:solidFill>
                  <a:schemeClr val="tx1"/>
                </a:solidFill>
              </a:rPr>
              <a:t> of country CCE are </a:t>
            </a:r>
            <a:r>
              <a:rPr lang="en-US" sz="2400" b="1" dirty="0" err="1">
                <a:solidFill>
                  <a:schemeClr val="tx1"/>
                </a:solidFill>
              </a:rPr>
              <a:t>Dometic</a:t>
            </a:r>
            <a:r>
              <a:rPr lang="en-US" sz="2400" b="1" dirty="0">
                <a:solidFill>
                  <a:schemeClr val="tx1"/>
                </a:solidFill>
              </a:rPr>
              <a:t> fridges</a:t>
            </a:r>
          </a:p>
        </p:txBody>
      </p:sp>
      <p:sp>
        <p:nvSpPr>
          <p:cNvPr id="9" name="Rectangle 8"/>
          <p:cNvSpPr/>
          <p:nvPr/>
        </p:nvSpPr>
        <p:spPr>
          <a:xfrm>
            <a:off x="152400" y="4353866"/>
            <a:ext cx="8839200" cy="790932"/>
          </a:xfrm>
          <a:prstGeom prst="rect">
            <a:avLst/>
          </a:prstGeom>
          <a:solidFill>
            <a:schemeClr val="tx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rPr>
              <a:t>Around 80% </a:t>
            </a:r>
            <a:r>
              <a:rPr lang="en-US" sz="2400" dirty="0">
                <a:solidFill>
                  <a:schemeClr val="tx1"/>
                </a:solidFill>
              </a:rPr>
              <a:t>of Health Facilities </a:t>
            </a:r>
            <a:r>
              <a:rPr lang="en-US" sz="2400" dirty="0" smtClean="0">
                <a:solidFill>
                  <a:schemeClr val="tx1"/>
                </a:solidFill>
              </a:rPr>
              <a:t>have </a:t>
            </a:r>
            <a:r>
              <a:rPr lang="en-US" sz="2400" dirty="0">
                <a:solidFill>
                  <a:schemeClr val="tx1"/>
                </a:solidFill>
              </a:rPr>
              <a:t>Temperature Monitoring (74% of those are </a:t>
            </a:r>
            <a:r>
              <a:rPr lang="en-US" sz="2400" dirty="0" smtClean="0">
                <a:solidFill>
                  <a:schemeClr val="tx1"/>
                </a:solidFill>
              </a:rPr>
              <a:t>thermometers; rest are Fridge </a:t>
            </a:r>
            <a:r>
              <a:rPr lang="en-US" sz="2400" dirty="0">
                <a:solidFill>
                  <a:schemeClr val="tx1"/>
                </a:solidFill>
              </a:rPr>
              <a:t>T</a:t>
            </a:r>
            <a:r>
              <a:rPr lang="en-US" sz="2400" dirty="0" smtClean="0">
                <a:solidFill>
                  <a:schemeClr val="tx1"/>
                </a:solidFill>
              </a:rPr>
              <a:t>ags or </a:t>
            </a:r>
            <a:r>
              <a:rPr lang="en-US" sz="2400" dirty="0" err="1" smtClean="0">
                <a:solidFill>
                  <a:schemeClr val="tx1"/>
                </a:solidFill>
              </a:rPr>
              <a:t>ColdTrace</a:t>
            </a:r>
            <a:r>
              <a:rPr lang="en-US" sz="2400" dirty="0" smtClean="0">
                <a:solidFill>
                  <a:schemeClr val="tx1"/>
                </a:solidFill>
              </a:rPr>
              <a:t>)</a:t>
            </a:r>
            <a:endParaRPr lang="en-US" sz="2400" dirty="0">
              <a:solidFill>
                <a:schemeClr val="tx1"/>
              </a:solidFill>
            </a:endParaRPr>
          </a:p>
        </p:txBody>
      </p:sp>
      <p:sp>
        <p:nvSpPr>
          <p:cNvPr id="11" name="Rectangle 10"/>
          <p:cNvSpPr/>
          <p:nvPr/>
        </p:nvSpPr>
        <p:spPr>
          <a:xfrm>
            <a:off x="152400" y="2338840"/>
            <a:ext cx="8839200" cy="749300"/>
          </a:xfrm>
          <a:prstGeom prst="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rPr>
              <a:t>97% of facilities </a:t>
            </a:r>
            <a:r>
              <a:rPr lang="en-US" sz="2400" dirty="0">
                <a:solidFill>
                  <a:schemeClr val="tx1"/>
                </a:solidFill>
              </a:rPr>
              <a:t>have access to </a:t>
            </a:r>
            <a:r>
              <a:rPr lang="en-US" sz="2400" b="1" dirty="0">
                <a:solidFill>
                  <a:schemeClr val="tx1"/>
                </a:solidFill>
              </a:rPr>
              <a:t>network coverage</a:t>
            </a:r>
          </a:p>
        </p:txBody>
      </p:sp>
      <p:sp>
        <p:nvSpPr>
          <p:cNvPr id="10" name="Rectangle 9"/>
          <p:cNvSpPr/>
          <p:nvPr/>
        </p:nvSpPr>
        <p:spPr>
          <a:xfrm>
            <a:off x="165100" y="5394477"/>
            <a:ext cx="8839200" cy="790932"/>
          </a:xfrm>
          <a:prstGeom prst="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chemeClr val="tx1"/>
                </a:solidFill>
              </a:rPr>
              <a:t>19% of current CCE </a:t>
            </a:r>
            <a:r>
              <a:rPr lang="en-US" sz="2400" dirty="0" smtClean="0">
                <a:solidFill>
                  <a:schemeClr val="tx1"/>
                </a:solidFill>
              </a:rPr>
              <a:t>is not working and cannot be fixed</a:t>
            </a:r>
            <a:endParaRPr lang="en-US" sz="2400" dirty="0">
              <a:solidFill>
                <a:schemeClr val="tx1"/>
              </a:solidFill>
            </a:endParaRPr>
          </a:p>
        </p:txBody>
      </p:sp>
    </p:spTree>
    <p:extLst>
      <p:ext uri="{BB962C8B-B14F-4D97-AF65-F5344CB8AC3E}">
        <p14:creationId xmlns:p14="http://schemas.microsoft.com/office/powerpoint/2010/main" val="816057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828799"/>
            <a:ext cx="7571163" cy="4869607"/>
          </a:xfrm>
        </p:spPr>
        <p:txBody>
          <a:bodyPr>
            <a:normAutofit/>
          </a:bodyPr>
          <a:lstStyle/>
          <a:p>
            <a:pPr marL="0" indent="0">
              <a:buNone/>
            </a:pPr>
            <a:r>
              <a:rPr lang="en-US" sz="2400" b="1" dirty="0" smtClean="0">
                <a:solidFill>
                  <a:schemeClr val="tx1"/>
                </a:solidFill>
              </a:rPr>
              <a:t>List some of the key lessons you have learnt from Mozambique about:</a:t>
            </a:r>
          </a:p>
          <a:p>
            <a:pPr>
              <a:buFont typeface="Wingdings" panose="05000000000000000000" pitchFamily="2" charset="2"/>
              <a:buChar char="v"/>
            </a:pPr>
            <a:r>
              <a:rPr lang="en-US" sz="2400" b="1" dirty="0" smtClean="0">
                <a:solidFill>
                  <a:schemeClr val="tx1"/>
                </a:solidFill>
              </a:rPr>
              <a:t> Prompt response from the health facility staff to SMS alerts and responding to CCE failures quickly </a:t>
            </a:r>
          </a:p>
          <a:p>
            <a:pPr>
              <a:buFont typeface="Wingdings" panose="05000000000000000000" pitchFamily="2" charset="2"/>
              <a:buChar char="v"/>
            </a:pPr>
            <a:r>
              <a:rPr lang="en-US" sz="2400" b="1" dirty="0">
                <a:solidFill>
                  <a:schemeClr val="tx1"/>
                </a:solidFill>
              </a:rPr>
              <a:t> </a:t>
            </a:r>
            <a:r>
              <a:rPr lang="en-US" sz="2400" b="1" dirty="0" smtClean="0">
                <a:solidFill>
                  <a:schemeClr val="tx1"/>
                </a:solidFill>
              </a:rPr>
              <a:t>Escalated alerts, monthly reports, and dashboard visualization for managers and technicians to ensure communication flow about CCE failures </a:t>
            </a:r>
          </a:p>
          <a:p>
            <a:pPr>
              <a:buFont typeface="Wingdings" panose="05000000000000000000" pitchFamily="2" charset="2"/>
              <a:buChar char="v"/>
            </a:pPr>
            <a:r>
              <a:rPr lang="en-US" sz="2400" b="1" dirty="0" smtClean="0">
                <a:solidFill>
                  <a:schemeClr val="tx1"/>
                </a:solidFill>
              </a:rPr>
              <a:t> Visibility and awareness about storage conditions of vaccines and protecting the vaccine potency  </a:t>
            </a:r>
          </a:p>
        </p:txBody>
      </p:sp>
      <p:sp>
        <p:nvSpPr>
          <p:cNvPr id="4" name="Slide Number Placeholder 3"/>
          <p:cNvSpPr>
            <a:spLocks noGrp="1"/>
          </p:cNvSpPr>
          <p:nvPr>
            <p:ph type="sldNum" sz="quarter" idx="12"/>
          </p:nvPr>
        </p:nvSpPr>
        <p:spPr/>
        <p:txBody>
          <a:bodyPr/>
          <a:lstStyle/>
          <a:p>
            <a:fld id="{DE2F0BB1-5D9B-4137-8438-D0DCC6A8E685}"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8332573" y="152400"/>
            <a:ext cx="659027" cy="685800"/>
          </a:xfrm>
          <a:prstGeom prst="rect">
            <a:avLst/>
          </a:prstGeom>
        </p:spPr>
      </p:pic>
      <p:sp>
        <p:nvSpPr>
          <p:cNvPr id="8" name="Title 1"/>
          <p:cNvSpPr txBox="1">
            <a:spLocks/>
          </p:cNvSpPr>
          <p:nvPr/>
        </p:nvSpPr>
        <p:spPr bwMode="auto">
          <a:xfrm>
            <a:off x="838200" y="302936"/>
            <a:ext cx="7352949" cy="1068664"/>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algn="l" defTabSz="457200" rtl="0" eaLnBrk="1" fontAlgn="base" hangingPunct="1">
              <a:lnSpc>
                <a:spcPct val="90000"/>
              </a:lnSpc>
              <a:spcBef>
                <a:spcPct val="0"/>
              </a:spcBef>
              <a:spcAft>
                <a:spcPct val="0"/>
              </a:spcAft>
              <a:buClr>
                <a:srgbClr val="000000"/>
              </a:buClr>
              <a:buSzPct val="100000"/>
              <a:buFont typeface="Cambria" charset="0"/>
              <a:defRPr sz="3600">
                <a:solidFill>
                  <a:srgbClr val="EDE7D5"/>
                </a:solidFill>
                <a:latin typeface="Calibri Light"/>
                <a:ea typeface="+mj-ea"/>
                <a:cs typeface="Calibri Light"/>
              </a:defRPr>
            </a:lvl1pPr>
            <a:lvl2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2pPr>
            <a:lvl3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3pPr>
            <a:lvl4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4pPr>
            <a:lvl5pPr algn="ctr" defTabSz="457200" rtl="0" eaLnBrk="1" fontAlgn="base" hangingPunct="1">
              <a:spcBef>
                <a:spcPct val="0"/>
              </a:spcBef>
              <a:spcAft>
                <a:spcPct val="0"/>
              </a:spcAft>
              <a:buClr>
                <a:srgbClr val="000000"/>
              </a:buClr>
              <a:buSzPct val="100000"/>
              <a:buFont typeface="Cambria" charset="0"/>
              <a:defRPr sz="3600">
                <a:solidFill>
                  <a:srgbClr val="000000"/>
                </a:solidFill>
                <a:latin typeface="Cambria" pitchFamily="16" charset="0"/>
                <a:ea typeface="DejaVu Sans" charset="0"/>
                <a:cs typeface="DejaVu Sans" charset="0"/>
              </a:defRPr>
            </a:lvl5pPr>
            <a:lvl6pPr marL="4572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6pPr>
            <a:lvl7pPr marL="9144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7pPr>
            <a:lvl8pPr marL="13716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8pPr>
            <a:lvl9pPr marL="1828800" algn="ctr" defTabSz="457200" rtl="0" eaLnBrk="1" fontAlgn="base" hangingPunct="1">
              <a:spcBef>
                <a:spcPct val="0"/>
              </a:spcBef>
              <a:spcAft>
                <a:spcPct val="0"/>
              </a:spcAft>
              <a:buClr>
                <a:srgbClr val="000000"/>
              </a:buClr>
              <a:buSzPct val="100000"/>
              <a:buFont typeface="Cambria" pitchFamily="16" charset="0"/>
              <a:defRPr sz="3600">
                <a:solidFill>
                  <a:srgbClr val="000000"/>
                </a:solidFill>
                <a:latin typeface="Cambria" pitchFamily="16" charset="0"/>
                <a:ea typeface="DejaVu Sans" charset="0"/>
                <a:cs typeface="DejaVu Sans" charset="0"/>
              </a:defRPr>
            </a:lvl9pPr>
          </a:lstStyle>
          <a:p>
            <a:r>
              <a:rPr lang="en-US" sz="4000" kern="0" dirty="0" smtClean="0">
                <a:solidFill>
                  <a:schemeClr val="tx1"/>
                </a:solidFill>
              </a:rPr>
              <a:t>Key takeaways/learnings for other countries </a:t>
            </a:r>
            <a:endParaRPr lang="en-US" sz="4000" kern="0" dirty="0">
              <a:solidFill>
                <a:schemeClr val="tx1"/>
              </a:solidFill>
            </a:endParaRPr>
          </a:p>
        </p:txBody>
      </p:sp>
    </p:spTree>
    <p:extLst>
      <p:ext uri="{BB962C8B-B14F-4D97-AF65-F5344CB8AC3E}">
        <p14:creationId xmlns:p14="http://schemas.microsoft.com/office/powerpoint/2010/main" val="3464605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llageReach template">
  <a:themeElements>
    <a:clrScheme name="Custom 14">
      <a:dk1>
        <a:srgbClr val="473221"/>
      </a:dk1>
      <a:lt1>
        <a:srgbClr val="EDE7D5"/>
      </a:lt1>
      <a:dk2>
        <a:srgbClr val="8F3F23"/>
      </a:dk2>
      <a:lt2>
        <a:srgbClr val="FFFFFF"/>
      </a:lt2>
      <a:accent1>
        <a:srgbClr val="837C43"/>
      </a:accent1>
      <a:accent2>
        <a:srgbClr val="333E45"/>
      </a:accent2>
      <a:accent3>
        <a:srgbClr val="5E4A38"/>
      </a:accent3>
      <a:accent4>
        <a:srgbClr val="E2D3B5"/>
      </a:accent4>
      <a:accent5>
        <a:srgbClr val="938270"/>
      </a:accent5>
      <a:accent6>
        <a:srgbClr val="5F592E"/>
      </a:accent6>
      <a:hlink>
        <a:srgbClr val="8F3F23"/>
      </a:hlink>
      <a:folHlink>
        <a:srgbClr val="6C2B1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llageReach presentation template [Read-Only]" id="{A3063EE0-B8E8-485E-AF93-298EE5E616AE}" vid="{725431E8-B45D-4405-9BD7-7E17146090D4}"/>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roject Timeline_1">
    <a:dk1>
      <a:sysClr val="windowText" lastClr="000000"/>
    </a:dk1>
    <a:lt1>
      <a:sysClr val="window" lastClr="FFFFFF"/>
    </a:lt1>
    <a:dk2>
      <a:srgbClr val="2A2C3B"/>
    </a:dk2>
    <a:lt2>
      <a:srgbClr val="FBFCF4"/>
    </a:lt2>
    <a:accent1>
      <a:srgbClr val="F65242"/>
    </a:accent1>
    <a:accent2>
      <a:srgbClr val="70B5CF"/>
    </a:accent2>
    <a:accent3>
      <a:srgbClr val="A78400"/>
    </a:accent3>
    <a:accent4>
      <a:srgbClr val="60B6AC"/>
    </a:accent4>
    <a:accent5>
      <a:srgbClr val="ED9535"/>
    </a:accent5>
    <a:accent6>
      <a:srgbClr val="AD7A99"/>
    </a:accent6>
    <a:hlink>
      <a:srgbClr val="70B5CF"/>
    </a:hlink>
    <a:folHlink>
      <a:srgbClr val="AD7A99"/>
    </a:folHlink>
  </a:clrScheme>
  <a:fontScheme name="Project Timelin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16033</TotalTime>
  <Words>1130</Words>
  <Application>Microsoft Office PowerPoint</Application>
  <PresentationFormat>On-screen Show (4:3)</PresentationFormat>
  <Paragraphs>142</Paragraphs>
  <Slides>11</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ＭＳ Ｐゴシック</vt:lpstr>
      <vt:lpstr>Arial</vt:lpstr>
      <vt:lpstr>Calibri</vt:lpstr>
      <vt:lpstr>Calibri Light</vt:lpstr>
      <vt:lpstr>Cambria</vt:lpstr>
      <vt:lpstr>DejaVu Sans</vt:lpstr>
      <vt:lpstr>Segoe UI Light</vt:lpstr>
      <vt:lpstr>Times New Roman</vt:lpstr>
      <vt:lpstr>Wingdings</vt:lpstr>
      <vt:lpstr>VillageReach template</vt:lpstr>
      <vt:lpstr>Retrospect</vt:lpstr>
      <vt:lpstr>PowerPoint Presentation</vt:lpstr>
      <vt:lpstr>In-country challenges with cold chain performance </vt:lpstr>
      <vt:lpstr>Evolution of Cold Chain RTM in Mozambique</vt:lpstr>
      <vt:lpstr>PowerPoint Presentation</vt:lpstr>
      <vt:lpstr>Benefits of ColdTrace</vt:lpstr>
      <vt:lpstr>Cold Chain Equipment Inventory-data collected</vt:lpstr>
      <vt:lpstr>What will we do with this inventory data? </vt:lpstr>
      <vt:lpstr>RESULTS of the CCEI (1638 sites)</vt:lpstr>
      <vt:lpstr>PowerPoint Presentation</vt:lpstr>
      <vt:lpstr>     Key takeaways/learnings for other countries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Hawley</dc:creator>
  <cp:lastModifiedBy>Robertson, Joanie</cp:lastModifiedBy>
  <cp:revision>334</cp:revision>
  <cp:lastPrinted>2017-10-13T18:27:16Z</cp:lastPrinted>
  <dcterms:created xsi:type="dcterms:W3CDTF">2014-10-14T16:40:41Z</dcterms:created>
  <dcterms:modified xsi:type="dcterms:W3CDTF">2017-10-17T16:04:48Z</dcterms:modified>
</cp:coreProperties>
</file>